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83" r:id="rId3"/>
    <p:sldId id="322" r:id="rId4"/>
    <p:sldId id="323" r:id="rId5"/>
    <p:sldId id="285" r:id="rId6"/>
    <p:sldId id="287" r:id="rId7"/>
    <p:sldId id="288" r:id="rId8"/>
    <p:sldId id="301" r:id="rId9"/>
    <p:sldId id="289" r:id="rId10"/>
    <p:sldId id="327" r:id="rId11"/>
    <p:sldId id="328" r:id="rId12"/>
    <p:sldId id="329" r:id="rId13"/>
    <p:sldId id="331" r:id="rId14"/>
    <p:sldId id="316" r:id="rId15"/>
    <p:sldId id="317" r:id="rId16"/>
    <p:sldId id="318" r:id="rId17"/>
    <p:sldId id="319" r:id="rId18"/>
    <p:sldId id="320" r:id="rId19"/>
    <p:sldId id="293" r:id="rId20"/>
    <p:sldId id="332" r:id="rId21"/>
    <p:sldId id="333" r:id="rId22"/>
    <p:sldId id="299" r:id="rId23"/>
    <p:sldId id="303" r:id="rId24"/>
    <p:sldId id="300" r:id="rId25"/>
    <p:sldId id="304" r:id="rId26"/>
    <p:sldId id="305" r:id="rId27"/>
    <p:sldId id="298" r:id="rId28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62" autoAdjust="0"/>
  </p:normalViewPr>
  <p:slideViewPr>
    <p:cSldViewPr>
      <p:cViewPr varScale="1">
        <p:scale>
          <a:sx n="99" d="100"/>
          <a:sy n="99" d="100"/>
        </p:scale>
        <p:origin x="1032" y="8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16.06.2021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37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00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84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79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80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63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6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4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26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76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54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02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04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88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/>
              <a:t>&gt; Lecture &gt; Author  •  Document &gt; Date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pc="-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Detecting</a:t>
            </a:r>
            <a:r>
              <a:rPr lang="de-DE" spc="-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</a:t>
            </a:r>
            <a:r>
              <a:rPr lang="de-DE" spc="-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Corrugation</a:t>
            </a:r>
            <a:r>
              <a:rPr lang="de-DE" spc="-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</a:t>
            </a:r>
            <a:r>
              <a:rPr lang="de-DE" spc="-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Defects</a:t>
            </a:r>
            <a:r>
              <a:rPr lang="de-DE" spc="-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in Harbour Railway Networks Using </a:t>
            </a:r>
            <a:r>
              <a:rPr lang="de-DE" spc="-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Axle</a:t>
            </a:r>
            <a:r>
              <a:rPr lang="de-DE" spc="-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Box Acceleration Data</a:t>
            </a:r>
            <a:br>
              <a:rPr lang="de-DE" spc="-1" dirty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3016018"/>
          </a:xfrm>
        </p:spPr>
        <p:txBody>
          <a:bodyPr/>
          <a:lstStyle/>
          <a:p>
            <a:r>
              <a:rPr lang="de-DE" spc="-1" dirty="0">
                <a:latin typeface="Arial"/>
                <a:ea typeface="DejaVu Sans"/>
              </a:rPr>
              <a:t>Judith Heusel, Benjamin Baasch, Wolfgang Riedler, Michael Roth,</a:t>
            </a:r>
          </a:p>
          <a:p>
            <a:r>
              <a:rPr lang="de-DE" spc="-1" dirty="0">
                <a:latin typeface="Arial"/>
                <a:ea typeface="DejaVu Sans"/>
              </a:rPr>
              <a:t>Sangeetha Shankar, Jörn C. Groos</a:t>
            </a:r>
          </a:p>
          <a:p>
            <a:endParaRPr lang="de-DE" spc="-1" dirty="0">
              <a:latin typeface="Arial"/>
            </a:endParaRPr>
          </a:p>
          <a:p>
            <a:r>
              <a:rPr lang="de-DE" sz="2000" spc="-1" dirty="0">
                <a:latin typeface="Arial"/>
                <a:ea typeface="DejaVu Sans"/>
              </a:rPr>
              <a:t>German Aerospace Center (DLR e.V.)</a:t>
            </a:r>
            <a:endParaRPr lang="de-DE" sz="2000" spc="-1" dirty="0">
              <a:latin typeface="Arial"/>
            </a:endParaRPr>
          </a:p>
          <a:p>
            <a:endParaRPr lang="de-DE" sz="2000" spc="-1" dirty="0">
              <a:latin typeface="Arial"/>
            </a:endParaRPr>
          </a:p>
          <a:p>
            <a:endParaRPr lang="de-DE" sz="2000" spc="-1" dirty="0">
              <a:latin typeface="Arial"/>
            </a:endParaRPr>
          </a:p>
          <a:p>
            <a:r>
              <a:rPr lang="de-DE" sz="2000" spc="-1" dirty="0">
                <a:latin typeface="Arial"/>
              </a:rPr>
              <a:t>CM Conference 2021</a:t>
            </a:r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Processing Sequence of Reference Data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907FB-5A72-4D8D-A32C-8D8C45D5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242" r="9258" b="5185"/>
          <a:stretch/>
        </p:blipFill>
        <p:spPr>
          <a:xfrm>
            <a:off x="2065149" y="1269554"/>
            <a:ext cx="10009102" cy="4968552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E1C66B7-53CD-4EA7-AA31-1CD1169D1D3B}"/>
              </a:ext>
            </a:extLst>
          </p:cNvPr>
          <p:cNvGrpSpPr/>
          <p:nvPr/>
        </p:nvGrpSpPr>
        <p:grpSpPr>
          <a:xfrm>
            <a:off x="260523" y="1467617"/>
            <a:ext cx="1494954" cy="1512169"/>
            <a:chOff x="260523" y="1836008"/>
            <a:chExt cx="1494954" cy="151216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C41F8C3-75E4-4A10-A009-9DDAB57392CD}"/>
                </a:ext>
              </a:extLst>
            </p:cNvPr>
            <p:cNvSpPr/>
            <p:nvPr/>
          </p:nvSpPr>
          <p:spPr>
            <a:xfrm>
              <a:off x="260523" y="1836008"/>
              <a:ext cx="1494954" cy="504056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Longitudinal profile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6B67B2FE-282B-4CF1-854F-890673A0C527}"/>
                </a:ext>
              </a:extLst>
            </p:cNvPr>
            <p:cNvSpPr/>
            <p:nvPr/>
          </p:nvSpPr>
          <p:spPr>
            <a:xfrm>
              <a:off x="260523" y="2718065"/>
              <a:ext cx="1494954" cy="63011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Bandpass filtering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C5AB34C-5145-40B1-AD6C-42AB064DC83B}"/>
                </a:ext>
              </a:extLst>
            </p:cNvPr>
            <p:cNvCxnSpPr>
              <a:cxnSpLocks/>
              <a:stCxn id="41" idx="2"/>
              <a:endCxn id="54" idx="0"/>
            </p:cNvCxnSpPr>
            <p:nvPr/>
          </p:nvCxnSpPr>
          <p:spPr>
            <a:xfrm>
              <a:off x="1008000" y="2340064"/>
              <a:ext cx="0" cy="378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23A46A1A-776B-4CC4-8C0F-BACEFCA7B483}"/>
              </a:ext>
            </a:extLst>
          </p:cNvPr>
          <p:cNvSpPr/>
          <p:nvPr/>
        </p:nvSpPr>
        <p:spPr>
          <a:xfrm>
            <a:off x="2065149" y="3213770"/>
            <a:ext cx="10009102" cy="3024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5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Processing Sequence of Reference Data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907FB-5A72-4D8D-A32C-8D8C45D5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242" r="9258" b="5185"/>
          <a:stretch/>
        </p:blipFill>
        <p:spPr>
          <a:xfrm>
            <a:off x="2065149" y="1269554"/>
            <a:ext cx="10009102" cy="4968552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E1C66B7-53CD-4EA7-AA31-1CD1169D1D3B}"/>
              </a:ext>
            </a:extLst>
          </p:cNvPr>
          <p:cNvGrpSpPr/>
          <p:nvPr/>
        </p:nvGrpSpPr>
        <p:grpSpPr>
          <a:xfrm>
            <a:off x="260523" y="1467617"/>
            <a:ext cx="1494954" cy="2394225"/>
            <a:chOff x="260523" y="1836008"/>
            <a:chExt cx="1494954" cy="2394225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C41F8C3-75E4-4A10-A009-9DDAB57392CD}"/>
                </a:ext>
              </a:extLst>
            </p:cNvPr>
            <p:cNvSpPr/>
            <p:nvPr/>
          </p:nvSpPr>
          <p:spPr>
            <a:xfrm>
              <a:off x="260523" y="1836008"/>
              <a:ext cx="1494954" cy="504056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Longitudinal profile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6B67B2FE-282B-4CF1-854F-890673A0C527}"/>
                </a:ext>
              </a:extLst>
            </p:cNvPr>
            <p:cNvSpPr/>
            <p:nvPr/>
          </p:nvSpPr>
          <p:spPr>
            <a:xfrm>
              <a:off x="260523" y="2718065"/>
              <a:ext cx="1494954" cy="63011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Bandpass filtering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51ED095E-D2A6-4C08-B2A8-F18669603103}"/>
                </a:ext>
              </a:extLst>
            </p:cNvPr>
            <p:cNvSpPr/>
            <p:nvPr/>
          </p:nvSpPr>
          <p:spPr>
            <a:xfrm>
              <a:off x="260523" y="3726178"/>
              <a:ext cx="1494954" cy="504055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Envelope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C5AB34C-5145-40B1-AD6C-42AB064DC83B}"/>
                </a:ext>
              </a:extLst>
            </p:cNvPr>
            <p:cNvCxnSpPr>
              <a:cxnSpLocks/>
              <a:stCxn id="41" idx="2"/>
              <a:endCxn id="54" idx="0"/>
            </p:cNvCxnSpPr>
            <p:nvPr/>
          </p:nvCxnSpPr>
          <p:spPr>
            <a:xfrm>
              <a:off x="1008000" y="2340064"/>
              <a:ext cx="0" cy="378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204B0979-34CF-4B41-B2AE-65F45537E9EE}"/>
                </a:ext>
              </a:extLst>
            </p:cNvPr>
            <p:cNvCxnSpPr>
              <a:cxnSpLocks/>
              <a:stCxn id="54" idx="2"/>
              <a:endCxn id="55" idx="0"/>
            </p:cNvCxnSpPr>
            <p:nvPr/>
          </p:nvCxnSpPr>
          <p:spPr>
            <a:xfrm>
              <a:off x="1008000" y="3348177"/>
              <a:ext cx="0" cy="378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B7A4A56E-4A5F-4B54-B56E-0CA50FD75F15}"/>
              </a:ext>
            </a:extLst>
          </p:cNvPr>
          <p:cNvSpPr/>
          <p:nvPr/>
        </p:nvSpPr>
        <p:spPr>
          <a:xfrm>
            <a:off x="2065139" y="4149874"/>
            <a:ext cx="10009112" cy="21602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098CFC-EA55-4B72-8496-595EC9A7C264}"/>
              </a:ext>
            </a:extLst>
          </p:cNvPr>
          <p:cNvSpPr/>
          <p:nvPr/>
        </p:nvSpPr>
        <p:spPr>
          <a:xfrm>
            <a:off x="2209155" y="4077866"/>
            <a:ext cx="288032" cy="1884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4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Processing Sequence of Reference Data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907FB-5A72-4D8D-A32C-8D8C45D5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242" r="9258" b="5185"/>
          <a:stretch/>
        </p:blipFill>
        <p:spPr>
          <a:xfrm>
            <a:off x="2065149" y="1269554"/>
            <a:ext cx="10009102" cy="4968552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086AB58-649A-49E4-87A7-002D8E6EA7FA}"/>
              </a:ext>
            </a:extLst>
          </p:cNvPr>
          <p:cNvGrpSpPr/>
          <p:nvPr/>
        </p:nvGrpSpPr>
        <p:grpSpPr>
          <a:xfrm>
            <a:off x="260523" y="1467617"/>
            <a:ext cx="1494954" cy="4280987"/>
            <a:chOff x="260523" y="1467617"/>
            <a:chExt cx="1494954" cy="4280987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AE1C66B7-53CD-4EA7-AA31-1CD1169D1D3B}"/>
                </a:ext>
              </a:extLst>
            </p:cNvPr>
            <p:cNvGrpSpPr/>
            <p:nvPr/>
          </p:nvGrpSpPr>
          <p:grpSpPr>
            <a:xfrm>
              <a:off x="260523" y="1467617"/>
              <a:ext cx="1494954" cy="2394225"/>
              <a:chOff x="260523" y="1836008"/>
              <a:chExt cx="1494954" cy="2394225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6C41F8C3-75E4-4A10-A009-9DDAB57392CD}"/>
                  </a:ext>
                </a:extLst>
              </p:cNvPr>
              <p:cNvSpPr/>
              <p:nvPr/>
            </p:nvSpPr>
            <p:spPr>
              <a:xfrm>
                <a:off x="260523" y="1836008"/>
                <a:ext cx="1494954" cy="504056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Longitudinal profile</a:t>
                </a: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6B67B2FE-282B-4CF1-854F-890673A0C527}"/>
                  </a:ext>
                </a:extLst>
              </p:cNvPr>
              <p:cNvSpPr/>
              <p:nvPr/>
            </p:nvSpPr>
            <p:spPr>
              <a:xfrm>
                <a:off x="260523" y="2718065"/>
                <a:ext cx="1494954" cy="63011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Bandpass filtering</a:t>
                </a: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1ED095E-D2A6-4C08-B2A8-F18669603103}"/>
                  </a:ext>
                </a:extLst>
              </p:cNvPr>
              <p:cNvSpPr/>
              <p:nvPr/>
            </p:nvSpPr>
            <p:spPr>
              <a:xfrm>
                <a:off x="260523" y="3726178"/>
                <a:ext cx="1494954" cy="504055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Envelope</a:t>
                </a:r>
              </a:p>
            </p:txBody>
          </p:sp>
          <p:cxnSp>
            <p:nvCxnSpPr>
              <p:cNvPr id="56" name="Gerade Verbindung mit Pfeil 55">
                <a:extLst>
                  <a:ext uri="{FF2B5EF4-FFF2-40B4-BE49-F238E27FC236}">
                    <a16:creationId xmlns:a16="http://schemas.microsoft.com/office/drawing/2014/main" id="{1C5AB34C-5145-40B1-AD6C-42AB064DC83B}"/>
                  </a:ext>
                </a:extLst>
              </p:cNvPr>
              <p:cNvCxnSpPr>
                <a:cxnSpLocks/>
                <a:stCxn id="41" idx="2"/>
                <a:endCxn id="54" idx="0"/>
              </p:cNvCxnSpPr>
              <p:nvPr/>
            </p:nvCxnSpPr>
            <p:spPr>
              <a:xfrm>
                <a:off x="1008000" y="2340064"/>
                <a:ext cx="0" cy="378001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mit Pfeil 56">
                <a:extLst>
                  <a:ext uri="{FF2B5EF4-FFF2-40B4-BE49-F238E27FC236}">
                    <a16:creationId xmlns:a16="http://schemas.microsoft.com/office/drawing/2014/main" id="{204B0979-34CF-4B41-B2AE-65F45537E9EE}"/>
                  </a:ext>
                </a:extLst>
              </p:cNvPr>
              <p:cNvCxnSpPr>
                <a:cxnSpLocks/>
                <a:stCxn id="54" idx="2"/>
                <a:endCxn id="55" idx="0"/>
              </p:cNvCxnSpPr>
              <p:nvPr/>
            </p:nvCxnSpPr>
            <p:spPr>
              <a:xfrm>
                <a:off x="1008000" y="3348177"/>
                <a:ext cx="0" cy="378001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D417637-D7FC-4CD0-9A49-319537E29A46}"/>
                </a:ext>
              </a:extLst>
            </p:cNvPr>
            <p:cNvSpPr/>
            <p:nvPr/>
          </p:nvSpPr>
          <p:spPr>
            <a:xfrm>
              <a:off x="260523" y="4239843"/>
              <a:ext cx="1494954" cy="63011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Mean per segment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70842BD-5C56-412D-A226-B5F648645A3E}"/>
                </a:ext>
              </a:extLst>
            </p:cNvPr>
            <p:cNvSpPr/>
            <p:nvPr/>
          </p:nvSpPr>
          <p:spPr>
            <a:xfrm>
              <a:off x="260523" y="5244549"/>
              <a:ext cx="1494954" cy="504055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23059FD4-90D6-4E7E-9D45-266D43734421}"/>
                </a:ext>
              </a:extLst>
            </p:cNvPr>
            <p:cNvCxnSpPr>
              <a:cxnSpLocks/>
              <a:stCxn id="55" idx="2"/>
              <a:endCxn id="21" idx="0"/>
            </p:cNvCxnSpPr>
            <p:nvPr/>
          </p:nvCxnSpPr>
          <p:spPr>
            <a:xfrm>
              <a:off x="1008000" y="3861842"/>
              <a:ext cx="0" cy="378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B6E177FC-C2CB-4332-8F3D-A3E8F4AA65A9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>
              <a:off x="1008000" y="4869955"/>
              <a:ext cx="0" cy="37459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71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Processing Sequence of Axle-Box Acceleration (ABA) Data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D9E71-2D97-44C9-B77B-533F338C8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386000"/>
            <a:ext cx="10116927" cy="49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7C191C-5E51-4B5C-8BEF-D23293A16CBC}"/>
              </a:ext>
            </a:extLst>
          </p:cNvPr>
          <p:cNvSpPr/>
          <p:nvPr/>
        </p:nvSpPr>
        <p:spPr>
          <a:xfrm>
            <a:off x="264939" y="1701602"/>
            <a:ext cx="1494954" cy="43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ABA data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28E9AF3-0E40-4432-945C-0BF4AA49059A}"/>
              </a:ext>
            </a:extLst>
          </p:cNvPr>
          <p:cNvSpPr/>
          <p:nvPr/>
        </p:nvSpPr>
        <p:spPr>
          <a:xfrm>
            <a:off x="260523" y="35378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signal alignment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21B571-620A-4904-99DC-F01A59C1266A}"/>
              </a:ext>
            </a:extLst>
          </p:cNvPr>
          <p:cNvSpPr/>
          <p:nvPr/>
        </p:nvSpPr>
        <p:spPr>
          <a:xfrm>
            <a:off x="260523" y="44379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Bandpass filtering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694F9E3-63BE-4AE0-B4FC-568816BBBDD4}"/>
              </a:ext>
            </a:extLst>
          </p:cNvPr>
          <p:cNvSpPr/>
          <p:nvPr/>
        </p:nvSpPr>
        <p:spPr>
          <a:xfrm>
            <a:off x="260523" y="53380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Envelope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B61FC7A-3F05-481C-9A5E-866134789FC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008000" y="3362003"/>
            <a:ext cx="0" cy="1758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47BBF90-07C1-4086-99AD-1EDE7E5C4BF2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1008000" y="40418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D29593A-B4D0-4317-A207-529C867FF322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1008000" y="49419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DE5D7759-570F-417D-8F86-47C106A86830}"/>
              </a:ext>
            </a:extLst>
          </p:cNvPr>
          <p:cNvSpPr/>
          <p:nvPr/>
        </p:nvSpPr>
        <p:spPr>
          <a:xfrm>
            <a:off x="85117" y="2389897"/>
            <a:ext cx="12024941" cy="3821691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ussdiagramm: Prozess 45">
            <a:extLst>
              <a:ext uri="{FF2B5EF4-FFF2-40B4-BE49-F238E27FC236}">
                <a16:creationId xmlns:a16="http://schemas.microsoft.com/office/drawing/2014/main" id="{C958905E-7D7D-4BF6-B41E-009E5EF9A88C}"/>
              </a:ext>
            </a:extLst>
          </p:cNvPr>
          <p:cNvSpPr/>
          <p:nvPr/>
        </p:nvSpPr>
        <p:spPr>
          <a:xfrm>
            <a:off x="5449515" y="6022082"/>
            <a:ext cx="4392488" cy="295918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0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D9E71-2D97-44C9-B77B-533F338C8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386000"/>
            <a:ext cx="10116927" cy="49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7C191C-5E51-4B5C-8BEF-D23293A16CBC}"/>
              </a:ext>
            </a:extLst>
          </p:cNvPr>
          <p:cNvSpPr/>
          <p:nvPr/>
        </p:nvSpPr>
        <p:spPr>
          <a:xfrm>
            <a:off x="264939" y="1701602"/>
            <a:ext cx="1494954" cy="43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ABA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ED45BA2-E149-4F33-8D99-594643FC61CA}"/>
              </a:ext>
            </a:extLst>
          </p:cNvPr>
          <p:cNvSpPr/>
          <p:nvPr/>
        </p:nvSpPr>
        <p:spPr>
          <a:xfrm>
            <a:off x="260523" y="2389897"/>
            <a:ext cx="1494954" cy="9721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pre-processing + double integration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28E9AF3-0E40-4432-945C-0BF4AA49059A}"/>
              </a:ext>
            </a:extLst>
          </p:cNvPr>
          <p:cNvSpPr/>
          <p:nvPr/>
        </p:nvSpPr>
        <p:spPr>
          <a:xfrm>
            <a:off x="260523" y="35378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signal alignment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21B571-620A-4904-99DC-F01A59C1266A}"/>
              </a:ext>
            </a:extLst>
          </p:cNvPr>
          <p:cNvSpPr/>
          <p:nvPr/>
        </p:nvSpPr>
        <p:spPr>
          <a:xfrm>
            <a:off x="260523" y="44379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Bandpass filtering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694F9E3-63BE-4AE0-B4FC-568816BBBDD4}"/>
              </a:ext>
            </a:extLst>
          </p:cNvPr>
          <p:cNvSpPr/>
          <p:nvPr/>
        </p:nvSpPr>
        <p:spPr>
          <a:xfrm>
            <a:off x="260523" y="53380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Envelope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73E420A-631F-46A2-B97B-20ED16DBFBA4}"/>
              </a:ext>
            </a:extLst>
          </p:cNvPr>
          <p:cNvCxnSpPr>
            <a:stCxn id="2" idx="2"/>
            <a:endCxn id="32" idx="0"/>
          </p:cNvCxnSpPr>
          <p:nvPr/>
        </p:nvCxnSpPr>
        <p:spPr>
          <a:xfrm flipH="1">
            <a:off x="1008000" y="2133650"/>
            <a:ext cx="4416" cy="2562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47BBF90-07C1-4086-99AD-1EDE7E5C4BF2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1008000" y="40418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D29593A-B4D0-4317-A207-529C867FF322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1008000" y="49419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Prozess 2">
            <a:extLst>
              <a:ext uri="{FF2B5EF4-FFF2-40B4-BE49-F238E27FC236}">
                <a16:creationId xmlns:a16="http://schemas.microsoft.com/office/drawing/2014/main" id="{541BB0A3-04B1-4802-B977-54089E4A385C}"/>
              </a:ext>
            </a:extLst>
          </p:cNvPr>
          <p:cNvSpPr/>
          <p:nvPr/>
        </p:nvSpPr>
        <p:spPr>
          <a:xfrm>
            <a:off x="192931" y="3429794"/>
            <a:ext cx="1660600" cy="2664296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2683D4-29AA-4F9A-985D-6ACE2F3B7BF1}"/>
              </a:ext>
            </a:extLst>
          </p:cNvPr>
          <p:cNvSpPr txBox="1"/>
          <p:nvPr/>
        </p:nvSpPr>
        <p:spPr>
          <a:xfrm>
            <a:off x="1993131" y="3362003"/>
            <a:ext cx="10116908" cy="2955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el 7">
            <a:extLst>
              <a:ext uri="{FF2B5EF4-FFF2-40B4-BE49-F238E27FC236}">
                <a16:creationId xmlns:a16="http://schemas.microsoft.com/office/drawing/2014/main" id="{1DAFE488-1007-48E0-ADCA-15694678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Data Analysis: Processing Sequence of Axle-Box Acceleration (ABA) Data</a:t>
            </a:r>
          </a:p>
        </p:txBody>
      </p:sp>
    </p:spTree>
    <p:extLst>
      <p:ext uri="{BB962C8B-B14F-4D97-AF65-F5344CB8AC3E}">
        <p14:creationId xmlns:p14="http://schemas.microsoft.com/office/powerpoint/2010/main" val="123068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D9E71-2D97-44C9-B77B-533F338C8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386000"/>
            <a:ext cx="10116927" cy="49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7C191C-5E51-4B5C-8BEF-D23293A16CBC}"/>
              </a:ext>
            </a:extLst>
          </p:cNvPr>
          <p:cNvSpPr/>
          <p:nvPr/>
        </p:nvSpPr>
        <p:spPr>
          <a:xfrm>
            <a:off x="264939" y="1701602"/>
            <a:ext cx="1494954" cy="43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ABA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ED45BA2-E149-4F33-8D99-594643FC61CA}"/>
              </a:ext>
            </a:extLst>
          </p:cNvPr>
          <p:cNvSpPr/>
          <p:nvPr/>
        </p:nvSpPr>
        <p:spPr>
          <a:xfrm>
            <a:off x="260523" y="2389897"/>
            <a:ext cx="1494954" cy="9721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pre-processing + double integration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28E9AF3-0E40-4432-945C-0BF4AA49059A}"/>
              </a:ext>
            </a:extLst>
          </p:cNvPr>
          <p:cNvSpPr/>
          <p:nvPr/>
        </p:nvSpPr>
        <p:spPr>
          <a:xfrm>
            <a:off x="260523" y="35378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signal alignment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21B571-620A-4904-99DC-F01A59C1266A}"/>
              </a:ext>
            </a:extLst>
          </p:cNvPr>
          <p:cNvSpPr/>
          <p:nvPr/>
        </p:nvSpPr>
        <p:spPr>
          <a:xfrm>
            <a:off x="260523" y="44379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Bandpass filtering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694F9E3-63BE-4AE0-B4FC-568816BBBDD4}"/>
              </a:ext>
            </a:extLst>
          </p:cNvPr>
          <p:cNvSpPr/>
          <p:nvPr/>
        </p:nvSpPr>
        <p:spPr>
          <a:xfrm>
            <a:off x="260523" y="53380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Envelope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73E420A-631F-46A2-B97B-20ED16DBFBA4}"/>
              </a:ext>
            </a:extLst>
          </p:cNvPr>
          <p:cNvCxnSpPr>
            <a:stCxn id="2" idx="2"/>
            <a:endCxn id="32" idx="0"/>
          </p:cNvCxnSpPr>
          <p:nvPr/>
        </p:nvCxnSpPr>
        <p:spPr>
          <a:xfrm flipH="1">
            <a:off x="1008000" y="2133650"/>
            <a:ext cx="4416" cy="2562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B61FC7A-3F05-481C-9A5E-866134789FCA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>
            <a:off x="1008000" y="3362003"/>
            <a:ext cx="0" cy="1758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D29593A-B4D0-4317-A207-529C867FF322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1008000" y="49419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Prozess 2">
            <a:extLst>
              <a:ext uri="{FF2B5EF4-FFF2-40B4-BE49-F238E27FC236}">
                <a16:creationId xmlns:a16="http://schemas.microsoft.com/office/drawing/2014/main" id="{34643AA9-E114-4E6D-8262-F10CA6891329}"/>
              </a:ext>
            </a:extLst>
          </p:cNvPr>
          <p:cNvSpPr/>
          <p:nvPr/>
        </p:nvSpPr>
        <p:spPr>
          <a:xfrm>
            <a:off x="85117" y="4275806"/>
            <a:ext cx="12024941" cy="1935782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C1F6EBEA-B343-49DA-830D-998C4AA25A65}"/>
              </a:ext>
            </a:extLst>
          </p:cNvPr>
          <p:cNvSpPr/>
          <p:nvPr/>
        </p:nvSpPr>
        <p:spPr>
          <a:xfrm>
            <a:off x="5449515" y="6022082"/>
            <a:ext cx="4392488" cy="295918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el 7">
            <a:extLst>
              <a:ext uri="{FF2B5EF4-FFF2-40B4-BE49-F238E27FC236}">
                <a16:creationId xmlns:a16="http://schemas.microsoft.com/office/drawing/2014/main" id="{641DE6C3-34F0-4578-B5BA-DDE3B89A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Data Analysis: Processing Sequence of Axle-Box Acceleration (ABA) Data</a:t>
            </a:r>
          </a:p>
        </p:txBody>
      </p:sp>
    </p:spTree>
    <p:extLst>
      <p:ext uri="{BB962C8B-B14F-4D97-AF65-F5344CB8AC3E}">
        <p14:creationId xmlns:p14="http://schemas.microsoft.com/office/powerpoint/2010/main" val="325984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D9E71-2D97-44C9-B77B-533F338C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386000"/>
            <a:ext cx="10116927" cy="49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7C191C-5E51-4B5C-8BEF-D23293A16CBC}"/>
              </a:ext>
            </a:extLst>
          </p:cNvPr>
          <p:cNvSpPr/>
          <p:nvPr/>
        </p:nvSpPr>
        <p:spPr>
          <a:xfrm>
            <a:off x="264939" y="1701602"/>
            <a:ext cx="1494954" cy="43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ABA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ED45BA2-E149-4F33-8D99-594643FC61CA}"/>
              </a:ext>
            </a:extLst>
          </p:cNvPr>
          <p:cNvSpPr/>
          <p:nvPr/>
        </p:nvSpPr>
        <p:spPr>
          <a:xfrm>
            <a:off x="260523" y="2389897"/>
            <a:ext cx="1494954" cy="9721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pre-processing + double integration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28E9AF3-0E40-4432-945C-0BF4AA49059A}"/>
              </a:ext>
            </a:extLst>
          </p:cNvPr>
          <p:cNvSpPr/>
          <p:nvPr/>
        </p:nvSpPr>
        <p:spPr>
          <a:xfrm>
            <a:off x="260523" y="35378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signal alignment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21B571-620A-4904-99DC-F01A59C1266A}"/>
              </a:ext>
            </a:extLst>
          </p:cNvPr>
          <p:cNvSpPr/>
          <p:nvPr/>
        </p:nvSpPr>
        <p:spPr>
          <a:xfrm>
            <a:off x="260523" y="44379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Bandpass filtering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694F9E3-63BE-4AE0-B4FC-568816BBBDD4}"/>
              </a:ext>
            </a:extLst>
          </p:cNvPr>
          <p:cNvSpPr/>
          <p:nvPr/>
        </p:nvSpPr>
        <p:spPr>
          <a:xfrm>
            <a:off x="260523" y="53380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Envelope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73E420A-631F-46A2-B97B-20ED16DBFBA4}"/>
              </a:ext>
            </a:extLst>
          </p:cNvPr>
          <p:cNvCxnSpPr>
            <a:stCxn id="2" idx="2"/>
            <a:endCxn id="32" idx="0"/>
          </p:cNvCxnSpPr>
          <p:nvPr/>
        </p:nvCxnSpPr>
        <p:spPr>
          <a:xfrm flipH="1">
            <a:off x="1008000" y="2133650"/>
            <a:ext cx="4416" cy="2562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B61FC7A-3F05-481C-9A5E-866134789FCA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>
            <a:off x="1008000" y="3362003"/>
            <a:ext cx="0" cy="1758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47BBF90-07C1-4086-99AD-1EDE7E5C4BF2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1008000" y="40418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Prozess 2">
            <a:extLst>
              <a:ext uri="{FF2B5EF4-FFF2-40B4-BE49-F238E27FC236}">
                <a16:creationId xmlns:a16="http://schemas.microsoft.com/office/drawing/2014/main" id="{549150BF-801A-4DCF-987D-81A7561850C7}"/>
              </a:ext>
            </a:extLst>
          </p:cNvPr>
          <p:cNvSpPr/>
          <p:nvPr/>
        </p:nvSpPr>
        <p:spPr>
          <a:xfrm>
            <a:off x="120923" y="5229995"/>
            <a:ext cx="11881320" cy="981594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0AAB8CD8-29EF-488C-B857-CE9C7D62E372}"/>
              </a:ext>
            </a:extLst>
          </p:cNvPr>
          <p:cNvSpPr/>
          <p:nvPr/>
        </p:nvSpPr>
        <p:spPr>
          <a:xfrm>
            <a:off x="5449515" y="6022082"/>
            <a:ext cx="4392488" cy="295918"/>
          </a:xfrm>
          <a:prstGeom prst="flowChart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D5DDD14A-ABD8-40F4-B592-F6149F76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Data Analysis: Processing Sequence of Axle-Box Acceleration (ABA) Data</a:t>
            </a:r>
          </a:p>
        </p:txBody>
      </p:sp>
    </p:spTree>
    <p:extLst>
      <p:ext uri="{BB962C8B-B14F-4D97-AF65-F5344CB8AC3E}">
        <p14:creationId xmlns:p14="http://schemas.microsoft.com/office/powerpoint/2010/main" val="88822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D9E71-2D97-44C9-B77B-533F338C8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386000"/>
            <a:ext cx="10116927" cy="49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67C191C-5E51-4B5C-8BEF-D23293A16CBC}"/>
              </a:ext>
            </a:extLst>
          </p:cNvPr>
          <p:cNvSpPr/>
          <p:nvPr/>
        </p:nvSpPr>
        <p:spPr>
          <a:xfrm>
            <a:off x="264939" y="1701602"/>
            <a:ext cx="1494954" cy="43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ABA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ED45BA2-E149-4F33-8D99-594643FC61CA}"/>
              </a:ext>
            </a:extLst>
          </p:cNvPr>
          <p:cNvSpPr/>
          <p:nvPr/>
        </p:nvSpPr>
        <p:spPr>
          <a:xfrm>
            <a:off x="260523" y="2389897"/>
            <a:ext cx="1494954" cy="9721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pre-processing + double integration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28E9AF3-0E40-4432-945C-0BF4AA49059A}"/>
              </a:ext>
            </a:extLst>
          </p:cNvPr>
          <p:cNvSpPr/>
          <p:nvPr/>
        </p:nvSpPr>
        <p:spPr>
          <a:xfrm>
            <a:off x="260523" y="35378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signal alignment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21B571-620A-4904-99DC-F01A59C1266A}"/>
              </a:ext>
            </a:extLst>
          </p:cNvPr>
          <p:cNvSpPr/>
          <p:nvPr/>
        </p:nvSpPr>
        <p:spPr>
          <a:xfrm>
            <a:off x="260523" y="44379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Bandpass filtering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694F9E3-63BE-4AE0-B4FC-568816BBBDD4}"/>
              </a:ext>
            </a:extLst>
          </p:cNvPr>
          <p:cNvSpPr/>
          <p:nvPr/>
        </p:nvSpPr>
        <p:spPr>
          <a:xfrm>
            <a:off x="260523" y="5338006"/>
            <a:ext cx="1494954" cy="5040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Envelope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73E420A-631F-46A2-B97B-20ED16DBFBA4}"/>
              </a:ext>
            </a:extLst>
          </p:cNvPr>
          <p:cNvCxnSpPr>
            <a:stCxn id="2" idx="2"/>
            <a:endCxn id="32" idx="0"/>
          </p:cNvCxnSpPr>
          <p:nvPr/>
        </p:nvCxnSpPr>
        <p:spPr>
          <a:xfrm flipH="1">
            <a:off x="1008000" y="2133650"/>
            <a:ext cx="4416" cy="2562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B61FC7A-3F05-481C-9A5E-866134789FCA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>
            <a:off x="1008000" y="3362003"/>
            <a:ext cx="0" cy="1758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47BBF90-07C1-4086-99AD-1EDE7E5C4BF2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1008000" y="40418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D29593A-B4D0-4317-A207-529C867FF322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1008000" y="4941961"/>
            <a:ext cx="0" cy="3960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7">
            <a:extLst>
              <a:ext uri="{FF2B5EF4-FFF2-40B4-BE49-F238E27FC236}">
                <a16:creationId xmlns:a16="http://schemas.microsoft.com/office/drawing/2014/main" id="{778B4C62-3C59-4D5C-85D9-CD79871D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Data Analysis: Processing Sequence of Axle-Box Acceleration (ABA) Data</a:t>
            </a:r>
          </a:p>
        </p:txBody>
      </p:sp>
    </p:spTree>
    <p:extLst>
      <p:ext uri="{BB962C8B-B14F-4D97-AF65-F5344CB8AC3E}">
        <p14:creationId xmlns:p14="http://schemas.microsoft.com/office/powerpoint/2010/main" val="221562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Results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421430-26AC-493F-9767-835C0F6A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819" r="9258" b="5185"/>
          <a:stretch/>
        </p:blipFill>
        <p:spPr>
          <a:xfrm>
            <a:off x="1921123" y="1235091"/>
            <a:ext cx="10081120" cy="511256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6F32F28-8CE0-4F84-B442-233E8D4C95AE}"/>
              </a:ext>
            </a:extLst>
          </p:cNvPr>
          <p:cNvSpPr/>
          <p:nvPr/>
        </p:nvSpPr>
        <p:spPr>
          <a:xfrm>
            <a:off x="2137148" y="2925738"/>
            <a:ext cx="648071" cy="3962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0F12733-8179-408C-BEE7-0FA141391050}"/>
              </a:ext>
            </a:extLst>
          </p:cNvPr>
          <p:cNvSpPr/>
          <p:nvPr/>
        </p:nvSpPr>
        <p:spPr>
          <a:xfrm>
            <a:off x="1921123" y="2853730"/>
            <a:ext cx="10028242" cy="35023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A081D3B-27AA-4A10-9DD1-A3E780387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88149" r="9258" b="5185"/>
          <a:stretch/>
        </p:blipFill>
        <p:spPr>
          <a:xfrm>
            <a:off x="2416795" y="2735948"/>
            <a:ext cx="9585448" cy="396299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85DB695-69D4-4175-9836-3CD3DD2C5A29}"/>
              </a:ext>
            </a:extLst>
          </p:cNvPr>
          <p:cNvGrpSpPr/>
          <p:nvPr/>
        </p:nvGrpSpPr>
        <p:grpSpPr>
          <a:xfrm>
            <a:off x="200421" y="1480074"/>
            <a:ext cx="1728191" cy="3120628"/>
            <a:chOff x="200421" y="1386000"/>
            <a:chExt cx="1728191" cy="3120628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1C6724A-C381-42D7-A42B-6F065D2361C1}"/>
                </a:ext>
              </a:extLst>
            </p:cNvPr>
            <p:cNvSpPr txBox="1"/>
            <p:nvPr/>
          </p:nvSpPr>
          <p:spPr>
            <a:xfrm>
              <a:off x="285402" y="1386000"/>
              <a:ext cx="144016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686868"/>
                  </a:solidFill>
                  <a:latin typeface="Arial" pitchFamily="34" charset="0"/>
                  <a:cs typeface="Arial" pitchFamily="34" charset="0"/>
                </a:rPr>
                <a:t>Wavelengths:</a:t>
              </a:r>
            </a:p>
            <a:p>
              <a:r>
                <a:rPr lang="en-US" dirty="0">
                  <a:solidFill>
                    <a:srgbClr val="686868"/>
                  </a:solidFill>
                  <a:latin typeface="Arial" pitchFamily="34" charset="0"/>
                  <a:cs typeface="Arial" pitchFamily="34" charset="0"/>
                </a:rPr>
                <a:t>3 – 8 cm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D87F865-9C74-4D3B-AD62-379D5F8630E5}"/>
                </a:ext>
              </a:extLst>
            </p:cNvPr>
            <p:cNvSpPr/>
            <p:nvPr/>
          </p:nvSpPr>
          <p:spPr>
            <a:xfrm>
              <a:off x="213395" y="1930108"/>
              <a:ext cx="1121045" cy="553998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Left Rail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5CAA21E-4605-4E10-8DE7-B736418348AE}"/>
                </a:ext>
              </a:extLst>
            </p:cNvPr>
            <p:cNvSpPr/>
            <p:nvPr/>
          </p:nvSpPr>
          <p:spPr>
            <a:xfrm>
              <a:off x="200421" y="2476822"/>
              <a:ext cx="1728191" cy="20298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Mean of displayed journeys (processed axle box acceleration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57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Results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421430-26AC-493F-9767-835C0F6A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819" r="9258" b="5185"/>
          <a:stretch/>
        </p:blipFill>
        <p:spPr>
          <a:xfrm>
            <a:off x="1921123" y="1235091"/>
            <a:ext cx="10081120" cy="511256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6F32F28-8CE0-4F84-B442-233E8D4C95AE}"/>
              </a:ext>
            </a:extLst>
          </p:cNvPr>
          <p:cNvSpPr/>
          <p:nvPr/>
        </p:nvSpPr>
        <p:spPr>
          <a:xfrm>
            <a:off x="2137148" y="2925738"/>
            <a:ext cx="648071" cy="3962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0F12733-8179-408C-BEE7-0FA141391050}"/>
              </a:ext>
            </a:extLst>
          </p:cNvPr>
          <p:cNvSpPr/>
          <p:nvPr/>
        </p:nvSpPr>
        <p:spPr>
          <a:xfrm>
            <a:off x="1974001" y="2868275"/>
            <a:ext cx="10028242" cy="15696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A081D3B-27AA-4A10-9DD1-A3E780387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88149" r="9258" b="5185"/>
          <a:stretch/>
        </p:blipFill>
        <p:spPr>
          <a:xfrm>
            <a:off x="2416795" y="2741744"/>
            <a:ext cx="9585448" cy="39629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497CFAF-1F68-4ADE-8E96-E99B3E6B66C6}"/>
              </a:ext>
            </a:extLst>
          </p:cNvPr>
          <p:cNvGrpSpPr/>
          <p:nvPr/>
        </p:nvGrpSpPr>
        <p:grpSpPr>
          <a:xfrm>
            <a:off x="200421" y="1480074"/>
            <a:ext cx="1728191" cy="4037952"/>
            <a:chOff x="200421" y="1386000"/>
            <a:chExt cx="1728191" cy="403795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CFDA100-6285-4F27-A98B-46ECBB1D85AD}"/>
                </a:ext>
              </a:extLst>
            </p:cNvPr>
            <p:cNvGrpSpPr/>
            <p:nvPr/>
          </p:nvGrpSpPr>
          <p:grpSpPr>
            <a:xfrm>
              <a:off x="200421" y="1386000"/>
              <a:ext cx="1728191" cy="3120628"/>
              <a:chOff x="200421" y="1386000"/>
              <a:chExt cx="1728191" cy="3120628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A64451C-B505-487F-A6AE-A07C8EA97E9E}"/>
                  </a:ext>
                </a:extLst>
              </p:cNvPr>
              <p:cNvSpPr txBox="1"/>
              <p:nvPr/>
            </p:nvSpPr>
            <p:spPr>
              <a:xfrm>
                <a:off x="285402" y="1386000"/>
                <a:ext cx="144016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686868"/>
                    </a:solidFill>
                    <a:latin typeface="Arial" pitchFamily="34" charset="0"/>
                    <a:cs typeface="Arial" pitchFamily="34" charset="0"/>
                  </a:rPr>
                  <a:t>Wavelengths:</a:t>
                </a:r>
              </a:p>
              <a:p>
                <a:r>
                  <a:rPr lang="en-US" dirty="0">
                    <a:solidFill>
                      <a:srgbClr val="686868"/>
                    </a:solidFill>
                    <a:latin typeface="Arial" pitchFamily="34" charset="0"/>
                    <a:cs typeface="Arial" pitchFamily="34" charset="0"/>
                  </a:rPr>
                  <a:t>3 – 8 cm</a:t>
                </a:r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10C75DE-4C33-4638-AC6D-289CEEB8B1DB}"/>
                  </a:ext>
                </a:extLst>
              </p:cNvPr>
              <p:cNvSpPr/>
              <p:nvPr/>
            </p:nvSpPr>
            <p:spPr>
              <a:xfrm>
                <a:off x="213395" y="1930108"/>
                <a:ext cx="1121045" cy="55399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Left Rail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54375D2E-71F0-4B70-9CFB-DCC89D56ECDD}"/>
                  </a:ext>
                </a:extLst>
              </p:cNvPr>
              <p:cNvSpPr/>
              <p:nvPr/>
            </p:nvSpPr>
            <p:spPr>
              <a:xfrm>
                <a:off x="200421" y="2476822"/>
                <a:ext cx="1728191" cy="202980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Mean of displayed journeys (processed axle box acceleration data)</a:t>
                </a:r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D1EE200-EA29-49B7-9A73-39DDC67B86B7}"/>
                </a:ext>
              </a:extLst>
            </p:cNvPr>
            <p:cNvSpPr txBox="1"/>
            <p:nvPr/>
          </p:nvSpPr>
          <p:spPr>
            <a:xfrm>
              <a:off x="237301" y="4869954"/>
              <a:ext cx="129269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686868"/>
                  </a:solidFill>
                  <a:latin typeface="Arial" pitchFamily="34" charset="0"/>
                  <a:cs typeface="Arial" pitchFamily="34" charset="0"/>
                </a:rPr>
                <a:t>Reference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8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137" name="Titel 7">
            <a:extLst>
              <a:ext uri="{FF2B5EF4-FFF2-40B4-BE49-F238E27FC236}">
                <a16:creationId xmlns:a16="http://schemas.microsoft.com/office/drawing/2014/main" id="{64744E76-A35F-4DF6-983C-B082DF00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State-of-the-art Condition Monitoring in Small and Mid-size Railway Networks and Condition Monitoring via Usage of Embedded Sensors</a:t>
            </a:r>
          </a:p>
        </p:txBody>
      </p:sp>
      <p:pic>
        <p:nvPicPr>
          <p:cNvPr id="138" name="Grafik 137">
            <a:extLst>
              <a:ext uri="{FF2B5EF4-FFF2-40B4-BE49-F238E27FC236}">
                <a16:creationId xmlns:a16="http://schemas.microsoft.com/office/drawing/2014/main" id="{FE1008FE-5656-4620-811E-727BCF956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0" t="19208" r="25047" b="37403"/>
          <a:stretch/>
        </p:blipFill>
        <p:spPr>
          <a:xfrm rot="5400000">
            <a:off x="367036" y="1738711"/>
            <a:ext cx="2028053" cy="1728000"/>
          </a:xfrm>
          <a:prstGeom prst="rect">
            <a:avLst/>
          </a:prstGeom>
        </p:spPr>
      </p:pic>
      <p:pic>
        <p:nvPicPr>
          <p:cNvPr id="139" name="Picture 2" descr="G:\Projekte\Projekte_aktuell\2018_IHATEC-HavenZuG\04_Durchfuehrung\AP2\AP2_Referenzdatensatz\Referenzmessungen_HBS\Bilder\Bilder_Gro\RMF.jpg">
            <a:extLst>
              <a:ext uri="{FF2B5EF4-FFF2-40B4-BE49-F238E27FC236}">
                <a16:creationId xmlns:a16="http://schemas.microsoft.com/office/drawing/2014/main" id="{3BEEE552-CFD0-414F-816F-66AFA375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09" y="1809871"/>
            <a:ext cx="2619023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Results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421430-26AC-493F-9767-835C0F6A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819" r="9258" b="5185"/>
          <a:stretch/>
        </p:blipFill>
        <p:spPr>
          <a:xfrm>
            <a:off x="1921123" y="1235091"/>
            <a:ext cx="10081120" cy="511256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6F32F28-8CE0-4F84-B442-233E8D4C95AE}"/>
              </a:ext>
            </a:extLst>
          </p:cNvPr>
          <p:cNvSpPr/>
          <p:nvPr/>
        </p:nvSpPr>
        <p:spPr>
          <a:xfrm>
            <a:off x="2137148" y="2925738"/>
            <a:ext cx="648071" cy="3962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EA0971E-441F-4A5E-8C7C-C45B53AD1AD0}"/>
              </a:ext>
            </a:extLst>
          </p:cNvPr>
          <p:cNvGrpSpPr/>
          <p:nvPr/>
        </p:nvGrpSpPr>
        <p:grpSpPr>
          <a:xfrm>
            <a:off x="192932" y="1480074"/>
            <a:ext cx="1728191" cy="4037952"/>
            <a:chOff x="192932" y="1386000"/>
            <a:chExt cx="1728191" cy="403795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D1EE200-EA29-49B7-9A73-39DDC67B86B7}"/>
                </a:ext>
              </a:extLst>
            </p:cNvPr>
            <p:cNvSpPr txBox="1"/>
            <p:nvPr/>
          </p:nvSpPr>
          <p:spPr>
            <a:xfrm>
              <a:off x="237301" y="4869954"/>
              <a:ext cx="129269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686868"/>
                  </a:solidFill>
                  <a:latin typeface="Arial" pitchFamily="34" charset="0"/>
                  <a:cs typeface="Arial" pitchFamily="34" charset="0"/>
                </a:rPr>
                <a:t>Reference data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1D541F90-BEBA-4FCB-A5E5-628E4A1AA55E}"/>
                </a:ext>
              </a:extLst>
            </p:cNvPr>
            <p:cNvGrpSpPr/>
            <p:nvPr/>
          </p:nvGrpSpPr>
          <p:grpSpPr>
            <a:xfrm>
              <a:off x="192932" y="1386000"/>
              <a:ext cx="1728191" cy="2979898"/>
              <a:chOff x="192932" y="1386000"/>
              <a:chExt cx="1728191" cy="2979898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66E7FAD8-50D8-48C6-B932-8990D9B81D88}"/>
                  </a:ext>
                </a:extLst>
              </p:cNvPr>
              <p:cNvGrpSpPr/>
              <p:nvPr/>
            </p:nvGrpSpPr>
            <p:grpSpPr>
              <a:xfrm>
                <a:off x="213395" y="1386000"/>
                <a:ext cx="1512167" cy="1098106"/>
                <a:chOff x="213395" y="1386000"/>
                <a:chExt cx="1512167" cy="1098106"/>
              </a:xfrm>
            </p:grpSpPr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DCF97150-8CB6-46A0-A2B2-6AC34D729BB2}"/>
                    </a:ext>
                  </a:extLst>
                </p:cNvPr>
                <p:cNvSpPr txBox="1"/>
                <p:nvPr/>
              </p:nvSpPr>
              <p:spPr>
                <a:xfrm>
                  <a:off x="285402" y="1386000"/>
                  <a:ext cx="144016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rgbClr val="686868"/>
                      </a:solidFill>
                      <a:latin typeface="Arial" pitchFamily="34" charset="0"/>
                      <a:cs typeface="Arial" pitchFamily="34" charset="0"/>
                    </a:rPr>
                    <a:t>Wavelengths:</a:t>
                  </a:r>
                </a:p>
                <a:p>
                  <a:r>
                    <a:rPr lang="en-US" dirty="0">
                      <a:solidFill>
                        <a:srgbClr val="686868"/>
                      </a:solidFill>
                      <a:latin typeface="Arial" pitchFamily="34" charset="0"/>
                      <a:cs typeface="Arial" pitchFamily="34" charset="0"/>
                    </a:rPr>
                    <a:t>3 – 8 cm</a:t>
                  </a:r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C787D776-D683-49A9-8563-B6D5EF5E845D}"/>
                    </a:ext>
                  </a:extLst>
                </p:cNvPr>
                <p:cNvSpPr/>
                <p:nvPr/>
              </p:nvSpPr>
              <p:spPr>
                <a:xfrm>
                  <a:off x="213395" y="1930108"/>
                  <a:ext cx="1121045" cy="55399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Left Rail: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hteck 20">
                    <a:extLst>
                      <a:ext uri="{FF2B5EF4-FFF2-40B4-BE49-F238E27FC236}">
                        <a16:creationId xmlns:a16="http://schemas.microsoft.com/office/drawing/2014/main" id="{336EB527-14FC-4C95-B17C-6DDC7D50F48A}"/>
                      </a:ext>
                    </a:extLst>
                  </p:cNvPr>
                  <p:cNvSpPr/>
                  <p:nvPr/>
                </p:nvSpPr>
                <p:spPr>
                  <a:xfrm>
                    <a:off x="192932" y="2582058"/>
                    <a:ext cx="1728191" cy="9197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Accuracy </a:t>
                    </a:r>
                    <a14:m>
                      <m:oMath xmlns:m="http://schemas.openxmlformats.org/officeDocument/2006/math"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98.4%</a:t>
                    </a:r>
                  </a:p>
                  <a:p>
                    <a:b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</a:br>
                    <a:endParaRPr lang="en-US" dirty="0">
                      <a:solidFill>
                        <a:srgbClr val="FFC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Rechteck 20">
                    <a:extLst>
                      <a:ext uri="{FF2B5EF4-FFF2-40B4-BE49-F238E27FC236}">
                        <a16:creationId xmlns:a16="http://schemas.microsoft.com/office/drawing/2014/main" id="{336EB527-14FC-4C95-B17C-6DDC7D50F4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32" y="2582058"/>
                    <a:ext cx="1728191" cy="9197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07" t="-17647"/>
                    </a:stretch>
                  </a:blipFill>
                  <a:ln w="9525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hteck 21">
                    <a:extLst>
                      <a:ext uri="{FF2B5EF4-FFF2-40B4-BE49-F238E27FC236}">
                        <a16:creationId xmlns:a16="http://schemas.microsoft.com/office/drawing/2014/main" id="{FAAC65DD-7A81-45A5-82A2-0433D7D42C8C}"/>
                      </a:ext>
                    </a:extLst>
                  </p:cNvPr>
                  <p:cNvSpPr/>
                  <p:nvPr/>
                </p:nvSpPr>
                <p:spPr>
                  <a:xfrm>
                    <a:off x="192932" y="3380463"/>
                    <a:ext cx="1728191" cy="985435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b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Right Rail:</a:t>
                    </a:r>
                    <a:br>
                      <a: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</a:br>
                    <a:endParaRPr lang="en-US" sz="10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Accuracy </a:t>
                    </a:r>
                    <a14:m>
                      <m:oMath xmlns:m="http://schemas.openxmlformats.org/officeDocument/2006/math"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</m:oMath>
                    </a14:m>
                    <a:endParaRPr lang="de-DE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96%</a:t>
                    </a:r>
                  </a:p>
                  <a:p>
                    <a:endParaRPr lang="en-US" dirty="0">
                      <a:solidFill>
                        <a:srgbClr val="FFC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hteck 21">
                    <a:extLst>
                      <a:ext uri="{FF2B5EF4-FFF2-40B4-BE49-F238E27FC236}">
                        <a16:creationId xmlns:a16="http://schemas.microsoft.com/office/drawing/2014/main" id="{FAAC65DD-7A81-45A5-82A2-0433D7D42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32" y="3380463"/>
                    <a:ext cx="1728191" cy="9854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07" t="-6707" b="-12805"/>
                    </a:stretch>
                  </a:blipFill>
                  <a:ln w="9525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2301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B331D4-8F09-404F-8318-2C60FD628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620388"/>
          </a:xfrm>
        </p:spPr>
        <p:txBody>
          <a:bodyPr/>
          <a:lstStyle/>
          <a:p>
            <a:r>
              <a:rPr lang="en-US" dirty="0"/>
              <a:t>The longitudinal rail profile is well represented by the processed axle-box acceleration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Strong depressions in the longitudinal profile are detectable from the sensor data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B331D4-8F09-404F-8318-2C60FD628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620388"/>
          </a:xfrm>
        </p:spPr>
        <p:txBody>
          <a:bodyPr/>
          <a:lstStyle/>
          <a:p>
            <a:r>
              <a:rPr lang="en-US" dirty="0"/>
              <a:t>The longitudinal rail profile is well represented by the processed axle-box acceleration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Strong depressions in the longitudinal profile are detectable from the sensor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Classification based on ABA data yields good results, corrugation is detected with high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B331D4-8F09-404F-8318-2C60FD628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620388"/>
          </a:xfrm>
        </p:spPr>
        <p:txBody>
          <a:bodyPr/>
          <a:lstStyle/>
          <a:p>
            <a:r>
              <a:rPr lang="en-US" dirty="0"/>
              <a:t>The longitudinal rail profile is well represented by the processed axle-box acceleration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Strong depressions in the longitudinal profile are detectable from the sensor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Classification based on ABA data yields good results, corrugation is detected with high accuracy</a:t>
            </a:r>
          </a:p>
          <a:p>
            <a:endParaRPr lang="en-US" dirty="0"/>
          </a:p>
          <a:p>
            <a:r>
              <a:rPr lang="en-US" dirty="0"/>
              <a:t>Application of the presented approach to a larger data set (whole track infrastructure in Brunswick harbour)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B331D4-8F09-404F-8318-2C60FD628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620388"/>
          </a:xfrm>
        </p:spPr>
        <p:txBody>
          <a:bodyPr/>
          <a:lstStyle/>
          <a:p>
            <a:r>
              <a:rPr lang="en-US" dirty="0"/>
              <a:t>The longitudinal rail profile is well represented by the processed axle-box acceleration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Strong depressions in the longitudinal profile are detectable from the sensor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Classification based on ABA data yields good results, corrugation is detected with high accuracy</a:t>
            </a:r>
          </a:p>
          <a:p>
            <a:endParaRPr lang="en-US" dirty="0"/>
          </a:p>
          <a:p>
            <a:r>
              <a:rPr lang="en-US" dirty="0"/>
              <a:t>Application of the presented approach to a larger data set (whole track infrastructure in Brunswick harbour)</a:t>
            </a:r>
          </a:p>
          <a:p>
            <a:endParaRPr lang="en-US" dirty="0"/>
          </a:p>
          <a:p>
            <a:r>
              <a:rPr lang="en-US" dirty="0"/>
              <a:t>Investigation of traces of the longitudinal profile of the opposite rail on the sensor data and inclusion to the evaluation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B331D4-8F09-404F-8318-2C60FD628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620388"/>
          </a:xfrm>
        </p:spPr>
        <p:txBody>
          <a:bodyPr/>
          <a:lstStyle/>
          <a:p>
            <a:r>
              <a:rPr lang="en-US" dirty="0"/>
              <a:t>The longitudinal rail profile is well represented by the processed axle-box acceleration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Strong depressions in the longitudinal profile are detectable from the sensor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Classification based on ABA data yields good results, corrugation is detected with high accuracy</a:t>
            </a:r>
          </a:p>
          <a:p>
            <a:endParaRPr lang="en-US" dirty="0"/>
          </a:p>
          <a:p>
            <a:r>
              <a:rPr lang="en-US" dirty="0"/>
              <a:t>Application of the presented approach to a larger data set (whole track infrastructure in Brunswick harbour)</a:t>
            </a:r>
          </a:p>
          <a:p>
            <a:endParaRPr lang="en-US" dirty="0"/>
          </a:p>
          <a:p>
            <a:r>
              <a:rPr lang="en-US" dirty="0"/>
              <a:t>Investigation of traces of the longitudinal profile of the opposite rail on the sensor data and inclusion to the evaluation process</a:t>
            </a:r>
          </a:p>
          <a:p>
            <a:endParaRPr lang="en-US" dirty="0"/>
          </a:p>
          <a:p>
            <a:r>
              <a:rPr lang="en-US" dirty="0"/>
              <a:t>Analysis concerning quantitative longitudinal profile information, i.e. regression of wavelength-dependent component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865339" y="2979826"/>
            <a:ext cx="4464496" cy="449968"/>
          </a:xfrm>
        </p:spPr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04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DC1B33-907F-49BF-A412-E147B6762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932" r="22836" b="12206"/>
          <a:stretch/>
        </p:blipFill>
        <p:spPr>
          <a:xfrm>
            <a:off x="5760639" y="1773610"/>
            <a:ext cx="6385620" cy="425075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2B64C5-7DFD-4229-88F5-0016E64369DA}"/>
              </a:ext>
            </a:extLst>
          </p:cNvPr>
          <p:cNvGrpSpPr/>
          <p:nvPr/>
        </p:nvGrpSpPr>
        <p:grpSpPr>
          <a:xfrm>
            <a:off x="192931" y="3857077"/>
            <a:ext cx="5425180" cy="2453037"/>
            <a:chOff x="192931" y="2704949"/>
            <a:chExt cx="5425180" cy="2453037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5FB3F5A-FC93-4B69-9D40-AE2963DF3E7B}"/>
                </a:ext>
              </a:extLst>
            </p:cNvPr>
            <p:cNvSpPr txBox="1"/>
            <p:nvPr/>
          </p:nvSpPr>
          <p:spPr>
            <a:xfrm>
              <a:off x="985019" y="3141762"/>
              <a:ext cx="792088" cy="288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Wheel</a:t>
              </a:r>
            </a:p>
          </p:txBody>
        </p:sp>
        <p:sp>
          <p:nvSpPr>
            <p:cNvPr id="1038" name="Textfeld 1037">
              <a:extLst>
                <a:ext uri="{FF2B5EF4-FFF2-40B4-BE49-F238E27FC236}">
                  <a16:creationId xmlns:a16="http://schemas.microsoft.com/office/drawing/2014/main" id="{03575BDF-8D90-4D30-BCB7-F3692789B9A0}"/>
                </a:ext>
              </a:extLst>
            </p:cNvPr>
            <p:cNvSpPr txBox="1"/>
            <p:nvPr/>
          </p:nvSpPr>
          <p:spPr>
            <a:xfrm>
              <a:off x="1921123" y="4581922"/>
              <a:ext cx="8388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Sleeper</a:t>
              </a:r>
            </a:p>
          </p:txBody>
        </p:sp>
        <p:sp>
          <p:nvSpPr>
            <p:cNvPr id="1039" name="Textfeld 1038">
              <a:extLst>
                <a:ext uri="{FF2B5EF4-FFF2-40B4-BE49-F238E27FC236}">
                  <a16:creationId xmlns:a16="http://schemas.microsoft.com/office/drawing/2014/main" id="{E06792EA-5BE5-4A3A-BEBA-E27370A888CA}"/>
                </a:ext>
              </a:extLst>
            </p:cNvPr>
            <p:cNvSpPr txBox="1"/>
            <p:nvPr/>
          </p:nvSpPr>
          <p:spPr>
            <a:xfrm>
              <a:off x="4295901" y="3317017"/>
              <a:ext cx="132221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Longitudinal profile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2FE8208-9BD3-4B18-8EAE-157AE34CCECF}"/>
                </a:ext>
              </a:extLst>
            </p:cNvPr>
            <p:cNvGrpSpPr/>
            <p:nvPr/>
          </p:nvGrpSpPr>
          <p:grpSpPr>
            <a:xfrm>
              <a:off x="192931" y="2704949"/>
              <a:ext cx="5184576" cy="2453037"/>
              <a:chOff x="192931" y="2704949"/>
              <a:chExt cx="5184576" cy="2453037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2DEA05E-10E8-46F1-B01F-F863EA06FAC2}"/>
                  </a:ext>
                </a:extLst>
              </p:cNvPr>
              <p:cNvSpPr txBox="1"/>
              <p:nvPr/>
            </p:nvSpPr>
            <p:spPr>
              <a:xfrm>
                <a:off x="192931" y="3957693"/>
                <a:ext cx="576064" cy="288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Rail</a:t>
                </a:r>
              </a:p>
            </p:txBody>
          </p:sp>
          <p:grpSp>
            <p:nvGrpSpPr>
              <p:cNvPr id="1048" name="Gruppieren 1047">
                <a:extLst>
                  <a:ext uri="{FF2B5EF4-FFF2-40B4-BE49-F238E27FC236}">
                    <a16:creationId xmlns:a16="http://schemas.microsoft.com/office/drawing/2014/main" id="{F5F3EA14-D65C-4D50-978A-32F2EE3453B7}"/>
                  </a:ext>
                </a:extLst>
              </p:cNvPr>
              <p:cNvGrpSpPr/>
              <p:nvPr/>
            </p:nvGrpSpPr>
            <p:grpSpPr>
              <a:xfrm>
                <a:off x="814837" y="2704949"/>
                <a:ext cx="4562670" cy="2453037"/>
                <a:chOff x="814837" y="2704949"/>
                <a:chExt cx="4562670" cy="2453037"/>
              </a:xfrm>
            </p:grpSpPr>
            <p:grpSp>
              <p:nvGrpSpPr>
                <p:cNvPr id="1037" name="Gruppieren 1036">
                  <a:extLst>
                    <a:ext uri="{FF2B5EF4-FFF2-40B4-BE49-F238E27FC236}">
                      <a16:creationId xmlns:a16="http://schemas.microsoft.com/office/drawing/2014/main" id="{FD880C86-40AA-4D67-81A1-A7268C45646F}"/>
                    </a:ext>
                  </a:extLst>
                </p:cNvPr>
                <p:cNvGrpSpPr/>
                <p:nvPr/>
              </p:nvGrpSpPr>
              <p:grpSpPr>
                <a:xfrm>
                  <a:off x="814837" y="2704949"/>
                  <a:ext cx="4562670" cy="2453037"/>
                  <a:chOff x="814837" y="2718842"/>
                  <a:chExt cx="4562670" cy="2453037"/>
                </a:xfrm>
              </p:grpSpPr>
              <p:grpSp>
                <p:nvGrpSpPr>
                  <p:cNvPr id="116" name="Gruppieren 115">
                    <a:extLst>
                      <a:ext uri="{FF2B5EF4-FFF2-40B4-BE49-F238E27FC236}">
                        <a16:creationId xmlns:a16="http://schemas.microsoft.com/office/drawing/2014/main" id="{2A7FBE73-7780-41D2-B2F0-186DEC5048DE}"/>
                      </a:ext>
                    </a:extLst>
                  </p:cNvPr>
                  <p:cNvGrpSpPr/>
                  <p:nvPr/>
                </p:nvGrpSpPr>
                <p:grpSpPr>
                  <a:xfrm>
                    <a:off x="1617526" y="4305239"/>
                    <a:ext cx="110180" cy="193315"/>
                    <a:chOff x="1594045" y="5736124"/>
                    <a:chExt cx="195695" cy="210069"/>
                  </a:xfrm>
                </p:grpSpPr>
                <p:grpSp>
                  <p:nvGrpSpPr>
                    <p:cNvPr id="117" name="Gruppieren 116">
                      <a:extLst>
                        <a:ext uri="{FF2B5EF4-FFF2-40B4-BE49-F238E27FC236}">
                          <a16:creationId xmlns:a16="http://schemas.microsoft.com/office/drawing/2014/main" id="{81C16FF9-877A-4351-B46B-BB1DD8BEF1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4045" y="5804166"/>
                      <a:ext cx="183062" cy="142027"/>
                      <a:chOff x="1606678" y="5736124"/>
                      <a:chExt cx="183062" cy="142027"/>
                    </a:xfrm>
                  </p:grpSpPr>
                  <p:grpSp>
                    <p:nvGrpSpPr>
                      <p:cNvPr id="121" name="Gruppieren 120">
                        <a:extLst>
                          <a:ext uri="{FF2B5EF4-FFF2-40B4-BE49-F238E27FC236}">
                            <a16:creationId xmlns:a16="http://schemas.microsoft.com/office/drawing/2014/main" id="{B4792A3C-A282-4031-B2ED-2AC6A8441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736124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25" name="Gerader Verbinder 124">
                          <a:extLst>
                            <a:ext uri="{FF2B5EF4-FFF2-40B4-BE49-F238E27FC236}">
                              <a16:creationId xmlns:a16="http://schemas.microsoft.com/office/drawing/2014/main" id="{5BE1E521-97AE-4C3B-9400-B9ECEB2BB5C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Gerader Verbinder 125">
                          <a:extLst>
                            <a:ext uri="{FF2B5EF4-FFF2-40B4-BE49-F238E27FC236}">
                              <a16:creationId xmlns:a16="http://schemas.microsoft.com/office/drawing/2014/main" id="{8B8340E1-CD1F-438B-BCF4-2D8A2685FB2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2" name="Gruppieren 121">
                        <a:extLst>
                          <a:ext uri="{FF2B5EF4-FFF2-40B4-BE49-F238E27FC236}">
                            <a16:creationId xmlns:a16="http://schemas.microsoft.com/office/drawing/2014/main" id="{C00EAF8D-2DD7-4790-BDF4-D5D66B4F0C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806147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23" name="Gerader Verbinder 122">
                          <a:extLst>
                            <a:ext uri="{FF2B5EF4-FFF2-40B4-BE49-F238E27FC236}">
                              <a16:creationId xmlns:a16="http://schemas.microsoft.com/office/drawing/2014/main" id="{DC57981C-41EF-46DE-832E-41CC4DADDA0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Gerader Verbinder 123">
                          <a:extLst>
                            <a:ext uri="{FF2B5EF4-FFF2-40B4-BE49-F238E27FC236}">
                              <a16:creationId xmlns:a16="http://schemas.microsoft.com/office/drawing/2014/main" id="{AE0FDD29-6B6B-41D1-85BB-0AC27361DE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18" name="Gruppieren 117">
                      <a:extLst>
                        <a:ext uri="{FF2B5EF4-FFF2-40B4-BE49-F238E27FC236}">
                          <a16:creationId xmlns:a16="http://schemas.microsoft.com/office/drawing/2014/main" id="{3D1130E6-F315-43BC-8DA8-AAA304C8AB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6678" y="5736124"/>
                      <a:ext cx="183062" cy="72004"/>
                      <a:chOff x="2036029" y="5821510"/>
                      <a:chExt cx="80392" cy="152400"/>
                    </a:xfrm>
                  </p:grpSpPr>
                  <p:cxnSp>
                    <p:nvCxnSpPr>
                      <p:cNvPr id="119" name="Gerader Verbinder 118">
                        <a:extLst>
                          <a:ext uri="{FF2B5EF4-FFF2-40B4-BE49-F238E27FC236}">
                            <a16:creationId xmlns:a16="http://schemas.microsoft.com/office/drawing/2014/main" id="{119203AC-7A34-46A7-A7CB-0FC3E2259D8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44413" y="5821510"/>
                        <a:ext cx="72008" cy="7200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Gerader Verbinder 119">
                        <a:extLst>
                          <a:ext uri="{FF2B5EF4-FFF2-40B4-BE49-F238E27FC236}">
                            <a16:creationId xmlns:a16="http://schemas.microsoft.com/office/drawing/2014/main" id="{72B39AC2-DF8A-4DF6-90F9-0717CF1381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036029" y="5893518"/>
                        <a:ext cx="80392" cy="803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1" name="Gruppieren 170">
                    <a:extLst>
                      <a:ext uri="{FF2B5EF4-FFF2-40B4-BE49-F238E27FC236}">
                        <a16:creationId xmlns:a16="http://schemas.microsoft.com/office/drawing/2014/main" id="{2E841D5B-29CF-49BD-8553-2D9DC9A79E09}"/>
                      </a:ext>
                    </a:extLst>
                  </p:cNvPr>
                  <p:cNvGrpSpPr/>
                  <p:nvPr/>
                </p:nvGrpSpPr>
                <p:grpSpPr>
                  <a:xfrm>
                    <a:off x="3123131" y="4305245"/>
                    <a:ext cx="110180" cy="193315"/>
                    <a:chOff x="1594045" y="5736124"/>
                    <a:chExt cx="195695" cy="210069"/>
                  </a:xfrm>
                </p:grpSpPr>
                <p:grpSp>
                  <p:nvGrpSpPr>
                    <p:cNvPr id="172" name="Gruppieren 171">
                      <a:extLst>
                        <a:ext uri="{FF2B5EF4-FFF2-40B4-BE49-F238E27FC236}">
                          <a16:creationId xmlns:a16="http://schemas.microsoft.com/office/drawing/2014/main" id="{D6206835-7C41-4D1D-B15F-7140F6B1C6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4045" y="5804166"/>
                      <a:ext cx="183062" cy="142027"/>
                      <a:chOff x="1606678" y="5736124"/>
                      <a:chExt cx="183062" cy="142027"/>
                    </a:xfrm>
                  </p:grpSpPr>
                  <p:grpSp>
                    <p:nvGrpSpPr>
                      <p:cNvPr id="176" name="Gruppieren 175">
                        <a:extLst>
                          <a:ext uri="{FF2B5EF4-FFF2-40B4-BE49-F238E27FC236}">
                            <a16:creationId xmlns:a16="http://schemas.microsoft.com/office/drawing/2014/main" id="{0D5577B3-89B4-4098-876E-96C1AB1E58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736124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80" name="Gerader Verbinder 179">
                          <a:extLst>
                            <a:ext uri="{FF2B5EF4-FFF2-40B4-BE49-F238E27FC236}">
                              <a16:creationId xmlns:a16="http://schemas.microsoft.com/office/drawing/2014/main" id="{9F47BA63-F832-427C-AA86-BB9567D3AA0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Gerader Verbinder 180">
                          <a:extLst>
                            <a:ext uri="{FF2B5EF4-FFF2-40B4-BE49-F238E27FC236}">
                              <a16:creationId xmlns:a16="http://schemas.microsoft.com/office/drawing/2014/main" id="{778337FE-9150-4D63-B50A-D785FA8080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7" name="Gruppieren 176">
                        <a:extLst>
                          <a:ext uri="{FF2B5EF4-FFF2-40B4-BE49-F238E27FC236}">
                            <a16:creationId xmlns:a16="http://schemas.microsoft.com/office/drawing/2014/main" id="{5DE6B694-B5C7-4F7C-9F61-EDE825EB8A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806147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78" name="Gerader Verbinder 177">
                          <a:extLst>
                            <a:ext uri="{FF2B5EF4-FFF2-40B4-BE49-F238E27FC236}">
                              <a16:creationId xmlns:a16="http://schemas.microsoft.com/office/drawing/2014/main" id="{39490005-55C3-4996-86D7-333CE6238F2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Gerader Verbinder 178">
                          <a:extLst>
                            <a:ext uri="{FF2B5EF4-FFF2-40B4-BE49-F238E27FC236}">
                              <a16:creationId xmlns:a16="http://schemas.microsoft.com/office/drawing/2014/main" id="{0485B739-D040-42AF-82DB-6A9FBA1079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73" name="Gruppieren 172">
                      <a:extLst>
                        <a:ext uri="{FF2B5EF4-FFF2-40B4-BE49-F238E27FC236}">
                          <a16:creationId xmlns:a16="http://schemas.microsoft.com/office/drawing/2014/main" id="{33906233-E761-491B-AA38-52823DEB40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6678" y="5736124"/>
                      <a:ext cx="183062" cy="72004"/>
                      <a:chOff x="2036029" y="5821510"/>
                      <a:chExt cx="80392" cy="152400"/>
                    </a:xfrm>
                  </p:grpSpPr>
                  <p:cxnSp>
                    <p:nvCxnSpPr>
                      <p:cNvPr id="174" name="Gerader Verbinder 173">
                        <a:extLst>
                          <a:ext uri="{FF2B5EF4-FFF2-40B4-BE49-F238E27FC236}">
                            <a16:creationId xmlns:a16="http://schemas.microsoft.com/office/drawing/2014/main" id="{1C4A0B5B-4F9D-420E-A2A7-855E032C129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44413" y="5821510"/>
                        <a:ext cx="72008" cy="7200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Gerader Verbinder 174">
                        <a:extLst>
                          <a:ext uri="{FF2B5EF4-FFF2-40B4-BE49-F238E27FC236}">
                            <a16:creationId xmlns:a16="http://schemas.microsoft.com/office/drawing/2014/main" id="{66E73A5B-B84D-4602-8AAE-07A136B049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036029" y="5893518"/>
                        <a:ext cx="80392" cy="803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2" name="Gruppieren 181">
                    <a:extLst>
                      <a:ext uri="{FF2B5EF4-FFF2-40B4-BE49-F238E27FC236}">
                        <a16:creationId xmlns:a16="http://schemas.microsoft.com/office/drawing/2014/main" id="{748B6747-313C-4F8F-BF94-87DBC9CCF34E}"/>
                      </a:ext>
                    </a:extLst>
                  </p:cNvPr>
                  <p:cNvGrpSpPr/>
                  <p:nvPr/>
                </p:nvGrpSpPr>
                <p:grpSpPr>
                  <a:xfrm>
                    <a:off x="4629152" y="4300623"/>
                    <a:ext cx="110180" cy="193315"/>
                    <a:chOff x="1594045" y="5736124"/>
                    <a:chExt cx="195695" cy="210069"/>
                  </a:xfrm>
                </p:grpSpPr>
                <p:grpSp>
                  <p:nvGrpSpPr>
                    <p:cNvPr id="183" name="Gruppieren 182">
                      <a:extLst>
                        <a:ext uri="{FF2B5EF4-FFF2-40B4-BE49-F238E27FC236}">
                          <a16:creationId xmlns:a16="http://schemas.microsoft.com/office/drawing/2014/main" id="{B483394B-1638-4222-BB76-0412B2F1B0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4045" y="5804166"/>
                      <a:ext cx="183062" cy="142027"/>
                      <a:chOff x="1606678" y="5736124"/>
                      <a:chExt cx="183062" cy="142027"/>
                    </a:xfrm>
                  </p:grpSpPr>
                  <p:grpSp>
                    <p:nvGrpSpPr>
                      <p:cNvPr id="187" name="Gruppieren 186">
                        <a:extLst>
                          <a:ext uri="{FF2B5EF4-FFF2-40B4-BE49-F238E27FC236}">
                            <a16:creationId xmlns:a16="http://schemas.microsoft.com/office/drawing/2014/main" id="{5EA20D29-5635-4A33-A70A-F4DDF13B16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736124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91" name="Gerader Verbinder 190">
                          <a:extLst>
                            <a:ext uri="{FF2B5EF4-FFF2-40B4-BE49-F238E27FC236}">
                              <a16:creationId xmlns:a16="http://schemas.microsoft.com/office/drawing/2014/main" id="{316A280F-E346-4039-ABB8-DFD29CF37CD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Gerader Verbinder 191">
                          <a:extLst>
                            <a:ext uri="{FF2B5EF4-FFF2-40B4-BE49-F238E27FC236}">
                              <a16:creationId xmlns:a16="http://schemas.microsoft.com/office/drawing/2014/main" id="{146C71CE-C998-497A-8DA7-311C16A3036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8" name="Gruppieren 187">
                        <a:extLst>
                          <a:ext uri="{FF2B5EF4-FFF2-40B4-BE49-F238E27FC236}">
                            <a16:creationId xmlns:a16="http://schemas.microsoft.com/office/drawing/2014/main" id="{26583AAB-BF35-47F3-8FF2-45FF048E36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806147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89" name="Gerader Verbinder 188">
                          <a:extLst>
                            <a:ext uri="{FF2B5EF4-FFF2-40B4-BE49-F238E27FC236}">
                              <a16:creationId xmlns:a16="http://schemas.microsoft.com/office/drawing/2014/main" id="{F68443F7-6FD0-4228-8026-FDF4B78ACFF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Gerader Verbinder 189">
                          <a:extLst>
                            <a:ext uri="{FF2B5EF4-FFF2-40B4-BE49-F238E27FC236}">
                              <a16:creationId xmlns:a16="http://schemas.microsoft.com/office/drawing/2014/main" id="{276BBF0D-DB79-4718-89B7-93FAB93FBF9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84" name="Gruppieren 183">
                      <a:extLst>
                        <a:ext uri="{FF2B5EF4-FFF2-40B4-BE49-F238E27FC236}">
                          <a16:creationId xmlns:a16="http://schemas.microsoft.com/office/drawing/2014/main" id="{3DACC6BF-734B-4A26-95B9-8B31F74449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6678" y="5736124"/>
                      <a:ext cx="183062" cy="72004"/>
                      <a:chOff x="2036029" y="5821510"/>
                      <a:chExt cx="80392" cy="152400"/>
                    </a:xfrm>
                  </p:grpSpPr>
                  <p:cxnSp>
                    <p:nvCxnSpPr>
                      <p:cNvPr id="185" name="Gerader Verbinder 184">
                        <a:extLst>
                          <a:ext uri="{FF2B5EF4-FFF2-40B4-BE49-F238E27FC236}">
                            <a16:creationId xmlns:a16="http://schemas.microsoft.com/office/drawing/2014/main" id="{0B72BDFB-62C1-48DD-8A72-C32030DB5E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44413" y="5821510"/>
                        <a:ext cx="72008" cy="7200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Gerader Verbinder 185">
                        <a:extLst>
                          <a:ext uri="{FF2B5EF4-FFF2-40B4-BE49-F238E27FC236}">
                            <a16:creationId xmlns:a16="http://schemas.microsoft.com/office/drawing/2014/main" id="{BE6FDE15-D9A3-4957-829F-5DAE7A0707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036029" y="5893518"/>
                        <a:ext cx="80392" cy="803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36" name="Gruppieren 1035">
                    <a:extLst>
                      <a:ext uri="{FF2B5EF4-FFF2-40B4-BE49-F238E27FC236}">
                        <a16:creationId xmlns:a16="http://schemas.microsoft.com/office/drawing/2014/main" id="{99895E05-E221-4710-B9D1-8C2ACBF994C3}"/>
                      </a:ext>
                    </a:extLst>
                  </p:cNvPr>
                  <p:cNvGrpSpPr/>
                  <p:nvPr/>
                </p:nvGrpSpPr>
                <p:grpSpPr>
                  <a:xfrm>
                    <a:off x="814837" y="2718842"/>
                    <a:ext cx="4562670" cy="2453037"/>
                    <a:chOff x="814837" y="2718842"/>
                    <a:chExt cx="4562670" cy="2453037"/>
                  </a:xfrm>
                </p:grpSpPr>
                <p:cxnSp>
                  <p:nvCxnSpPr>
                    <p:cNvPr id="57" name="Gerader Verbinder 56">
                      <a:extLst>
                        <a:ext uri="{FF2B5EF4-FFF2-40B4-BE49-F238E27FC236}">
                          <a16:creationId xmlns:a16="http://schemas.microsoft.com/office/drawing/2014/main" id="{E78246AC-FAD2-45C6-BE8B-A33556288F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95901" y="5166605"/>
                      <a:ext cx="57606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5" name="Gruppieren 104">
                      <a:extLst>
                        <a:ext uri="{FF2B5EF4-FFF2-40B4-BE49-F238E27FC236}">
                          <a16:creationId xmlns:a16="http://schemas.microsoft.com/office/drawing/2014/main" id="{A04BE3ED-E667-4F3B-922B-859C87DD22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05748" y="4956536"/>
                      <a:ext cx="195695" cy="210069"/>
                      <a:chOff x="1594045" y="5736124"/>
                      <a:chExt cx="195695" cy="210069"/>
                    </a:xfrm>
                  </p:grpSpPr>
                  <p:grpSp>
                    <p:nvGrpSpPr>
                      <p:cNvPr id="106" name="Gruppieren 105">
                        <a:extLst>
                          <a:ext uri="{FF2B5EF4-FFF2-40B4-BE49-F238E27FC236}">
                            <a16:creationId xmlns:a16="http://schemas.microsoft.com/office/drawing/2014/main" id="{5B42E6A1-6926-4B97-B183-DF23E452B7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94045" y="5804166"/>
                        <a:ext cx="183062" cy="142027"/>
                        <a:chOff x="1606678" y="5736124"/>
                        <a:chExt cx="183062" cy="142027"/>
                      </a:xfrm>
                    </p:grpSpPr>
                    <p:grpSp>
                      <p:nvGrpSpPr>
                        <p:cNvPr id="110" name="Gruppieren 109">
                          <a:extLst>
                            <a:ext uri="{FF2B5EF4-FFF2-40B4-BE49-F238E27FC236}">
                              <a16:creationId xmlns:a16="http://schemas.microsoft.com/office/drawing/2014/main" id="{D2B42A7C-CCCA-41AA-BD88-0C3B88B7DA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06678" y="5736124"/>
                          <a:ext cx="183062" cy="72004"/>
                          <a:chOff x="2036029" y="5821510"/>
                          <a:chExt cx="80392" cy="152400"/>
                        </a:xfrm>
                      </p:grpSpPr>
                      <p:cxnSp>
                        <p:nvCxnSpPr>
                          <p:cNvPr id="114" name="Gerader Verbinder 113">
                            <a:extLst>
                              <a:ext uri="{FF2B5EF4-FFF2-40B4-BE49-F238E27FC236}">
                                <a16:creationId xmlns:a16="http://schemas.microsoft.com/office/drawing/2014/main" id="{027E18E0-4F79-4812-AF0B-6B90D8AA265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044413" y="5821510"/>
                            <a:ext cx="72008" cy="7200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5" name="Gerader Verbinder 114">
                            <a:extLst>
                              <a:ext uri="{FF2B5EF4-FFF2-40B4-BE49-F238E27FC236}">
                                <a16:creationId xmlns:a16="http://schemas.microsoft.com/office/drawing/2014/main" id="{209DC8F2-3784-48F9-91E3-B687C1233A6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2036029" y="5893518"/>
                            <a:ext cx="80392" cy="8039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11" name="Gruppieren 110">
                          <a:extLst>
                            <a:ext uri="{FF2B5EF4-FFF2-40B4-BE49-F238E27FC236}">
                              <a16:creationId xmlns:a16="http://schemas.microsoft.com/office/drawing/2014/main" id="{CC3AB3D3-F8F8-4BD3-9B3D-36FC44B21A3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06678" y="5806147"/>
                          <a:ext cx="183062" cy="72004"/>
                          <a:chOff x="2036029" y="5821510"/>
                          <a:chExt cx="80392" cy="152400"/>
                        </a:xfrm>
                      </p:grpSpPr>
                      <p:cxnSp>
                        <p:nvCxnSpPr>
                          <p:cNvPr id="112" name="Gerader Verbinder 111">
                            <a:extLst>
                              <a:ext uri="{FF2B5EF4-FFF2-40B4-BE49-F238E27FC236}">
                                <a16:creationId xmlns:a16="http://schemas.microsoft.com/office/drawing/2014/main" id="{1A60EED1-BADF-457A-93BB-68757D66DB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044413" y="5821510"/>
                            <a:ext cx="72008" cy="7200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3" name="Gerader Verbinder 112">
                            <a:extLst>
                              <a:ext uri="{FF2B5EF4-FFF2-40B4-BE49-F238E27FC236}">
                                <a16:creationId xmlns:a16="http://schemas.microsoft.com/office/drawing/2014/main" id="{B3538AD1-9897-4BC9-848C-FDDC31AECC8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2036029" y="5893518"/>
                            <a:ext cx="80392" cy="8039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07" name="Gruppieren 106">
                        <a:extLst>
                          <a:ext uri="{FF2B5EF4-FFF2-40B4-BE49-F238E27FC236}">
                            <a16:creationId xmlns:a16="http://schemas.microsoft.com/office/drawing/2014/main" id="{23A98EAF-FCE4-42E7-AF41-003E326B37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6678" y="5736124"/>
                        <a:ext cx="183062" cy="72004"/>
                        <a:chOff x="2036029" y="5821510"/>
                        <a:chExt cx="80392" cy="152400"/>
                      </a:xfrm>
                    </p:grpSpPr>
                    <p:cxnSp>
                      <p:nvCxnSpPr>
                        <p:cNvPr id="108" name="Gerader Verbinder 107">
                          <a:extLst>
                            <a:ext uri="{FF2B5EF4-FFF2-40B4-BE49-F238E27FC236}">
                              <a16:creationId xmlns:a16="http://schemas.microsoft.com/office/drawing/2014/main" id="{31F95352-773E-45C1-8BBB-72DAA36DF5A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44413" y="5821510"/>
                          <a:ext cx="72008" cy="72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Gerader Verbinder 108">
                          <a:extLst>
                            <a:ext uri="{FF2B5EF4-FFF2-40B4-BE49-F238E27FC236}">
                              <a16:creationId xmlns:a16="http://schemas.microsoft.com/office/drawing/2014/main" id="{4941FFA1-C144-4787-8D28-251AF12F12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36029" y="5893518"/>
                          <a:ext cx="80392" cy="803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35" name="Gruppieren 1034">
                      <a:extLst>
                        <a:ext uri="{FF2B5EF4-FFF2-40B4-BE49-F238E27FC236}">
                          <a16:creationId xmlns:a16="http://schemas.microsoft.com/office/drawing/2014/main" id="{31AA9966-99F8-4CBE-BA5D-CF8CDA3DA5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4837" y="2718842"/>
                      <a:ext cx="4562670" cy="2453037"/>
                      <a:chOff x="814837" y="2718842"/>
                      <a:chExt cx="4562670" cy="2453037"/>
                    </a:xfrm>
                  </p:grpSpPr>
                  <p:cxnSp>
                    <p:nvCxnSpPr>
                      <p:cNvPr id="56" name="Gerader Verbinder 55">
                        <a:extLst>
                          <a:ext uri="{FF2B5EF4-FFF2-40B4-BE49-F238E27FC236}">
                            <a16:creationId xmlns:a16="http://schemas.microsoft.com/office/drawing/2014/main" id="{8AA244EF-AC12-465E-8A45-31B0CB2BF02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778159" y="5171879"/>
                        <a:ext cx="576064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4" name="Gruppieren 93">
                        <a:extLst>
                          <a:ext uri="{FF2B5EF4-FFF2-40B4-BE49-F238E27FC236}">
                            <a16:creationId xmlns:a16="http://schemas.microsoft.com/office/drawing/2014/main" id="{9AFAC87A-E206-4AB2-B066-7C4F165EDC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93580" y="4956536"/>
                        <a:ext cx="195695" cy="210069"/>
                        <a:chOff x="1594045" y="5736124"/>
                        <a:chExt cx="195695" cy="210069"/>
                      </a:xfrm>
                    </p:grpSpPr>
                    <p:grpSp>
                      <p:nvGrpSpPr>
                        <p:cNvPr id="95" name="Gruppieren 94">
                          <a:extLst>
                            <a:ext uri="{FF2B5EF4-FFF2-40B4-BE49-F238E27FC236}">
                              <a16:creationId xmlns:a16="http://schemas.microsoft.com/office/drawing/2014/main" id="{E5723DFC-9387-4A8E-BCED-9F0736DA741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594045" y="5804166"/>
                          <a:ext cx="183062" cy="142027"/>
                          <a:chOff x="1606678" y="5736124"/>
                          <a:chExt cx="183062" cy="142027"/>
                        </a:xfrm>
                      </p:grpSpPr>
                      <p:grpSp>
                        <p:nvGrpSpPr>
                          <p:cNvPr id="99" name="Gruppieren 98">
                            <a:extLst>
                              <a:ext uri="{FF2B5EF4-FFF2-40B4-BE49-F238E27FC236}">
                                <a16:creationId xmlns:a16="http://schemas.microsoft.com/office/drawing/2014/main" id="{3CAB143A-B895-4EB0-852A-026065495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06678" y="5736124"/>
                            <a:ext cx="183062" cy="72004"/>
                            <a:chOff x="2036029" y="5821510"/>
                            <a:chExt cx="80392" cy="152400"/>
                          </a:xfrm>
                        </p:grpSpPr>
                        <p:cxnSp>
                          <p:nvCxnSpPr>
                            <p:cNvPr id="103" name="Gerader Verbinder 102">
                              <a:extLst>
                                <a:ext uri="{FF2B5EF4-FFF2-40B4-BE49-F238E27FC236}">
                                  <a16:creationId xmlns:a16="http://schemas.microsoft.com/office/drawing/2014/main" id="{63F3B088-8389-42E0-8B98-825153D97BF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044413" y="5821510"/>
                              <a:ext cx="72008" cy="7200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Gerader Verbinder 103">
                              <a:extLst>
                                <a:ext uri="{FF2B5EF4-FFF2-40B4-BE49-F238E27FC236}">
                                  <a16:creationId xmlns:a16="http://schemas.microsoft.com/office/drawing/2014/main" id="{C5559775-7333-4B5B-97E7-C597D0751A8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2036029" y="5893518"/>
                              <a:ext cx="80392" cy="80392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00" name="Gruppieren 99">
                            <a:extLst>
                              <a:ext uri="{FF2B5EF4-FFF2-40B4-BE49-F238E27FC236}">
                                <a16:creationId xmlns:a16="http://schemas.microsoft.com/office/drawing/2014/main" id="{CA1DDDD6-3909-4911-94C4-2C920B63178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06678" y="5806147"/>
                            <a:ext cx="183062" cy="72004"/>
                            <a:chOff x="2036029" y="5821510"/>
                            <a:chExt cx="80392" cy="152400"/>
                          </a:xfrm>
                        </p:grpSpPr>
                        <p:cxnSp>
                          <p:nvCxnSpPr>
                            <p:cNvPr id="101" name="Gerader Verbinder 100">
                              <a:extLst>
                                <a:ext uri="{FF2B5EF4-FFF2-40B4-BE49-F238E27FC236}">
                                  <a16:creationId xmlns:a16="http://schemas.microsoft.com/office/drawing/2014/main" id="{54AF202E-A160-4EAF-8663-E5E24B2928B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044413" y="5821510"/>
                              <a:ext cx="72008" cy="7200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2" name="Gerader Verbinder 101">
                              <a:extLst>
                                <a:ext uri="{FF2B5EF4-FFF2-40B4-BE49-F238E27FC236}">
                                  <a16:creationId xmlns:a16="http://schemas.microsoft.com/office/drawing/2014/main" id="{421415E2-10AC-4B86-B1C3-00998BCA455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2036029" y="5893518"/>
                              <a:ext cx="80392" cy="80392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96" name="Gruppieren 95">
                          <a:extLst>
                            <a:ext uri="{FF2B5EF4-FFF2-40B4-BE49-F238E27FC236}">
                              <a16:creationId xmlns:a16="http://schemas.microsoft.com/office/drawing/2014/main" id="{E76AFCE4-CD7D-4E84-93A6-B681A3F5517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06678" y="5736124"/>
                          <a:ext cx="183062" cy="72004"/>
                          <a:chOff x="2036029" y="5821510"/>
                          <a:chExt cx="80392" cy="152400"/>
                        </a:xfrm>
                      </p:grpSpPr>
                      <p:cxnSp>
                        <p:nvCxnSpPr>
                          <p:cNvPr id="97" name="Gerader Verbinder 96">
                            <a:extLst>
                              <a:ext uri="{FF2B5EF4-FFF2-40B4-BE49-F238E27FC236}">
                                <a16:creationId xmlns:a16="http://schemas.microsoft.com/office/drawing/2014/main" id="{12F573AF-DD0A-4D6B-8174-26B9BC0E975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044413" y="5821510"/>
                            <a:ext cx="72008" cy="7200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8" name="Gerader Verbinder 97">
                            <a:extLst>
                              <a:ext uri="{FF2B5EF4-FFF2-40B4-BE49-F238E27FC236}">
                                <a16:creationId xmlns:a16="http://schemas.microsoft.com/office/drawing/2014/main" id="{BA42ADAA-3622-4F09-945E-B2DC942AEED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2036029" y="5893518"/>
                            <a:ext cx="80392" cy="8039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034" name="Gruppieren 1033">
                        <a:extLst>
                          <a:ext uri="{FF2B5EF4-FFF2-40B4-BE49-F238E27FC236}">
                            <a16:creationId xmlns:a16="http://schemas.microsoft.com/office/drawing/2014/main" id="{49693855-24B1-444B-910D-751EA2D846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4837" y="2718842"/>
                        <a:ext cx="4562670" cy="2436218"/>
                        <a:chOff x="814837" y="2718842"/>
                        <a:chExt cx="4562670" cy="2436218"/>
                      </a:xfrm>
                    </p:grpSpPr>
                    <p:grpSp>
                      <p:nvGrpSpPr>
                        <p:cNvPr id="52" name="Gruppieren 51">
                          <a:extLst>
                            <a:ext uri="{FF2B5EF4-FFF2-40B4-BE49-F238E27FC236}">
                              <a16:creationId xmlns:a16="http://schemas.microsoft.com/office/drawing/2014/main" id="{C9331669-7DA6-43D8-A140-A3E6A600A5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14837" y="2718842"/>
                          <a:ext cx="4562670" cy="2223422"/>
                          <a:chOff x="814837" y="2718842"/>
                          <a:chExt cx="4562670" cy="2223422"/>
                        </a:xfrm>
                      </p:grpSpPr>
                      <p:grpSp>
                        <p:nvGrpSpPr>
                          <p:cNvPr id="40" name="Gruppieren 39">
                            <a:extLst>
                              <a:ext uri="{FF2B5EF4-FFF2-40B4-BE49-F238E27FC236}">
                                <a16:creationId xmlns:a16="http://schemas.microsoft.com/office/drawing/2014/main" id="{537E84B4-2741-4A18-A965-568AD07FFFB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14837" y="2718842"/>
                            <a:ext cx="4562670" cy="1575049"/>
                            <a:chOff x="615820" y="2718842"/>
                            <a:chExt cx="4562670" cy="1575049"/>
                          </a:xfrm>
                        </p:grpSpPr>
                        <p:grpSp>
                          <p:nvGrpSpPr>
                            <p:cNvPr id="23" name="Gruppieren 22">
                              <a:extLst>
                                <a:ext uri="{FF2B5EF4-FFF2-40B4-BE49-F238E27FC236}">
                                  <a16:creationId xmlns:a16="http://schemas.microsoft.com/office/drawing/2014/main" id="{60E09B05-79CB-43F7-A5AB-A8C283BBB89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755068" y="2718842"/>
                              <a:ext cx="2088232" cy="1224136"/>
                              <a:chOff x="1993131" y="2637706"/>
                              <a:chExt cx="2088232" cy="1224136"/>
                            </a:xfrm>
                          </p:grpSpPr>
                          <p:sp>
                            <p:nvSpPr>
                              <p:cNvPr id="2" name="Ellipse 1">
                                <a:extLst>
                                  <a:ext uri="{FF2B5EF4-FFF2-40B4-BE49-F238E27FC236}">
                                    <a16:creationId xmlns:a16="http://schemas.microsoft.com/office/drawing/2014/main" id="{E1443AFD-4998-4A3B-86F2-B4F9C74645F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993131" y="2637706"/>
                                <a:ext cx="1224136" cy="1224136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>
                                <a:noAutofit/>
                              </a:bodyPr>
                              <a:lstStyle/>
                              <a:p>
                                <a:pPr algn="ctr"/>
                                <a:endParaRPr lang="en-US" dirty="0"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6" name="Gerade Verbindung mit Pfeil 5">
                                <a:extLst>
                                  <a:ext uri="{FF2B5EF4-FFF2-40B4-BE49-F238E27FC236}">
                                    <a16:creationId xmlns:a16="http://schemas.microsoft.com/office/drawing/2014/main" id="{D80CCD62-344B-4C4A-8AB1-9E1D9929DCFF}"/>
                                  </a:ext>
                                </a:extLst>
                              </p:cNvPr>
                              <p:cNvCxnSpPr>
                                <a:cxnSpLocks/>
                                <a:stCxn id="2" idx="6"/>
                              </p:cNvCxnSpPr>
                              <p:nvPr/>
                            </p:nvCxnSpPr>
                            <p:spPr>
                              <a:xfrm>
                                <a:off x="3217267" y="3249774"/>
                                <a:ext cx="864096" cy="0"/>
                              </a:xfrm>
                              <a:prstGeom prst="straightConnector1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39" name="Gruppieren 38">
                              <a:extLst>
                                <a:ext uri="{FF2B5EF4-FFF2-40B4-BE49-F238E27FC236}">
                                  <a16:creationId xmlns:a16="http://schemas.microsoft.com/office/drawing/2014/main" id="{5B972CD0-A017-4C2C-B874-0F981133747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15820" y="3890865"/>
                              <a:ext cx="4562670" cy="403026"/>
                              <a:chOff x="615820" y="3890865"/>
                              <a:chExt cx="4562670" cy="403026"/>
                            </a:xfrm>
                          </p:grpSpPr>
                          <p:cxnSp>
                            <p:nvCxnSpPr>
                              <p:cNvPr id="16" name="Gerader Verbinder 15">
                                <a:extLst>
                                  <a:ext uri="{FF2B5EF4-FFF2-40B4-BE49-F238E27FC236}">
                                    <a16:creationId xmlns:a16="http://schemas.microsoft.com/office/drawing/2014/main" id="{62C6C8CB-7037-4630-BB89-B1776E67569F}"/>
                                  </a:ext>
                                </a:extLst>
                              </p:cNvPr>
                              <p:cNvCxnSpPr>
                                <a:cxnSpLocks/>
                                <a:endCxn id="25" idx="0"/>
                              </p:cNvCxnSpPr>
                              <p:nvPr/>
                            </p:nvCxnSpPr>
                            <p:spPr>
                              <a:xfrm flipV="1">
                                <a:off x="615820" y="3909527"/>
                                <a:ext cx="0" cy="384364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" name="Gerader Verbinder 9">
                                <a:extLst>
                                  <a:ext uri="{FF2B5EF4-FFF2-40B4-BE49-F238E27FC236}">
                                    <a16:creationId xmlns:a16="http://schemas.microsoft.com/office/drawing/2014/main" id="{8F921375-6F6E-4E11-920E-17A3320A171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615820" y="4293890"/>
                                <a:ext cx="4562670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5" name="Freihandform: Form 24">
                                <a:extLst>
                                  <a:ext uri="{FF2B5EF4-FFF2-40B4-BE49-F238E27FC236}">
                                    <a16:creationId xmlns:a16="http://schemas.microsoft.com/office/drawing/2014/main" id="{599500BD-6000-44BB-9263-99EF00B4405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15820" y="3890865"/>
                                <a:ext cx="4562670" cy="130629"/>
                              </a:xfrm>
                              <a:custGeom>
                                <a:avLst/>
                                <a:gdLst>
                                  <a:gd name="connsiteX0" fmla="*/ 0 w 4562670"/>
                                  <a:gd name="connsiteY0" fmla="*/ 18662 h 130629"/>
                                  <a:gd name="connsiteX1" fmla="*/ 195943 w 4562670"/>
                                  <a:gd name="connsiteY1" fmla="*/ 27992 h 130629"/>
                                  <a:gd name="connsiteX2" fmla="*/ 223935 w 4562670"/>
                                  <a:gd name="connsiteY2" fmla="*/ 46653 h 130629"/>
                                  <a:gd name="connsiteX3" fmla="*/ 289249 w 4562670"/>
                                  <a:gd name="connsiteY3" fmla="*/ 37323 h 130629"/>
                                  <a:gd name="connsiteX4" fmla="*/ 317241 w 4562670"/>
                                  <a:gd name="connsiteY4" fmla="*/ 27992 h 130629"/>
                                  <a:gd name="connsiteX5" fmla="*/ 475862 w 4562670"/>
                                  <a:gd name="connsiteY5" fmla="*/ 46653 h 130629"/>
                                  <a:gd name="connsiteX6" fmla="*/ 550507 w 4562670"/>
                                  <a:gd name="connsiteY6" fmla="*/ 27992 h 130629"/>
                                  <a:gd name="connsiteX7" fmla="*/ 578498 w 4562670"/>
                                  <a:gd name="connsiteY7" fmla="*/ 9331 h 130629"/>
                                  <a:gd name="connsiteX8" fmla="*/ 606490 w 4562670"/>
                                  <a:gd name="connsiteY8" fmla="*/ 0 h 130629"/>
                                  <a:gd name="connsiteX9" fmla="*/ 699796 w 4562670"/>
                                  <a:gd name="connsiteY9" fmla="*/ 9331 h 130629"/>
                                  <a:gd name="connsiteX10" fmla="*/ 727788 w 4562670"/>
                                  <a:gd name="connsiteY10" fmla="*/ 18662 h 130629"/>
                                  <a:gd name="connsiteX11" fmla="*/ 951723 w 4562670"/>
                                  <a:gd name="connsiteY11" fmla="*/ 37323 h 130629"/>
                                  <a:gd name="connsiteX12" fmla="*/ 1007707 w 4562670"/>
                                  <a:gd name="connsiteY12" fmla="*/ 55984 h 130629"/>
                                  <a:gd name="connsiteX13" fmla="*/ 1082351 w 4562670"/>
                                  <a:gd name="connsiteY13" fmla="*/ 93306 h 130629"/>
                                  <a:gd name="connsiteX14" fmla="*/ 1101013 w 4562670"/>
                                  <a:gd name="connsiteY14" fmla="*/ 121298 h 130629"/>
                                  <a:gd name="connsiteX15" fmla="*/ 1138335 w 4562670"/>
                                  <a:gd name="connsiteY15" fmla="*/ 130629 h 130629"/>
                                  <a:gd name="connsiteX16" fmla="*/ 1268964 w 4562670"/>
                                  <a:gd name="connsiteY16" fmla="*/ 121298 h 130629"/>
                                  <a:gd name="connsiteX17" fmla="*/ 1455576 w 4562670"/>
                                  <a:gd name="connsiteY17" fmla="*/ 93306 h 130629"/>
                                  <a:gd name="connsiteX18" fmla="*/ 1511560 w 4562670"/>
                                  <a:gd name="connsiteY18" fmla="*/ 46653 h 130629"/>
                                  <a:gd name="connsiteX19" fmla="*/ 1539551 w 4562670"/>
                                  <a:gd name="connsiteY19" fmla="*/ 37323 h 130629"/>
                                  <a:gd name="connsiteX20" fmla="*/ 1604866 w 4562670"/>
                                  <a:gd name="connsiteY20" fmla="*/ 46653 h 130629"/>
                                  <a:gd name="connsiteX21" fmla="*/ 1632858 w 4562670"/>
                                  <a:gd name="connsiteY21" fmla="*/ 55984 h 130629"/>
                                  <a:gd name="connsiteX22" fmla="*/ 1782147 w 4562670"/>
                                  <a:gd name="connsiteY22" fmla="*/ 65315 h 130629"/>
                                  <a:gd name="connsiteX23" fmla="*/ 1828800 w 4562670"/>
                                  <a:gd name="connsiteY23" fmla="*/ 74645 h 130629"/>
                                  <a:gd name="connsiteX24" fmla="*/ 1856792 w 4562670"/>
                                  <a:gd name="connsiteY24" fmla="*/ 83976 h 130629"/>
                                  <a:gd name="connsiteX25" fmla="*/ 2034074 w 4562670"/>
                                  <a:gd name="connsiteY25" fmla="*/ 74645 h 130629"/>
                                  <a:gd name="connsiteX26" fmla="*/ 2127380 w 4562670"/>
                                  <a:gd name="connsiteY26" fmla="*/ 102637 h 130629"/>
                                  <a:gd name="connsiteX27" fmla="*/ 2155372 w 4562670"/>
                                  <a:gd name="connsiteY27" fmla="*/ 111968 h 130629"/>
                                  <a:gd name="connsiteX28" fmla="*/ 2230017 w 4562670"/>
                                  <a:gd name="connsiteY28" fmla="*/ 93306 h 130629"/>
                                  <a:gd name="connsiteX29" fmla="*/ 2276670 w 4562670"/>
                                  <a:gd name="connsiteY29" fmla="*/ 37323 h 130629"/>
                                  <a:gd name="connsiteX30" fmla="*/ 2313992 w 4562670"/>
                                  <a:gd name="connsiteY30" fmla="*/ 46653 h 130629"/>
                                  <a:gd name="connsiteX31" fmla="*/ 2341984 w 4562670"/>
                                  <a:gd name="connsiteY31" fmla="*/ 55984 h 130629"/>
                                  <a:gd name="connsiteX32" fmla="*/ 2416629 w 4562670"/>
                                  <a:gd name="connsiteY32" fmla="*/ 65315 h 130629"/>
                                  <a:gd name="connsiteX33" fmla="*/ 2976466 w 4562670"/>
                                  <a:gd name="connsiteY33" fmla="*/ 46653 h 130629"/>
                                  <a:gd name="connsiteX34" fmla="*/ 3004458 w 4562670"/>
                                  <a:gd name="connsiteY34" fmla="*/ 37323 h 130629"/>
                                  <a:gd name="connsiteX35" fmla="*/ 3079102 w 4562670"/>
                                  <a:gd name="connsiteY35" fmla="*/ 46653 h 130629"/>
                                  <a:gd name="connsiteX36" fmla="*/ 3107094 w 4562670"/>
                                  <a:gd name="connsiteY36" fmla="*/ 65315 h 130629"/>
                                  <a:gd name="connsiteX37" fmla="*/ 3209731 w 4562670"/>
                                  <a:gd name="connsiteY37" fmla="*/ 18662 h 130629"/>
                                  <a:gd name="connsiteX38" fmla="*/ 3237723 w 4562670"/>
                                  <a:gd name="connsiteY38" fmla="*/ 9331 h 130629"/>
                                  <a:gd name="connsiteX39" fmla="*/ 3321698 w 4562670"/>
                                  <a:gd name="connsiteY39" fmla="*/ 18662 h 130629"/>
                                  <a:gd name="connsiteX40" fmla="*/ 3359021 w 4562670"/>
                                  <a:gd name="connsiteY40" fmla="*/ 27992 h 130629"/>
                                  <a:gd name="connsiteX41" fmla="*/ 3424335 w 4562670"/>
                                  <a:gd name="connsiteY41" fmla="*/ 37323 h 130629"/>
                                  <a:gd name="connsiteX42" fmla="*/ 3638939 w 4562670"/>
                                  <a:gd name="connsiteY42" fmla="*/ 27992 h 130629"/>
                                  <a:gd name="connsiteX43" fmla="*/ 3713584 w 4562670"/>
                                  <a:gd name="connsiteY43" fmla="*/ 18662 h 130629"/>
                                  <a:gd name="connsiteX44" fmla="*/ 3909527 w 4562670"/>
                                  <a:gd name="connsiteY44" fmla="*/ 27992 h 130629"/>
                                  <a:gd name="connsiteX45" fmla="*/ 3946849 w 4562670"/>
                                  <a:gd name="connsiteY45" fmla="*/ 46653 h 130629"/>
                                  <a:gd name="connsiteX46" fmla="*/ 3965511 w 4562670"/>
                                  <a:gd name="connsiteY46" fmla="*/ 65315 h 130629"/>
                                  <a:gd name="connsiteX47" fmla="*/ 4236098 w 4562670"/>
                                  <a:gd name="connsiteY47" fmla="*/ 74645 h 130629"/>
                                  <a:gd name="connsiteX48" fmla="*/ 4385388 w 4562670"/>
                                  <a:gd name="connsiteY48" fmla="*/ 55984 h 130629"/>
                                  <a:gd name="connsiteX49" fmla="*/ 4478694 w 4562670"/>
                                  <a:gd name="connsiteY49" fmla="*/ 46653 h 130629"/>
                                  <a:gd name="connsiteX50" fmla="*/ 4562670 w 4562670"/>
                                  <a:gd name="connsiteY50" fmla="*/ 27992 h 13062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</a:cxnLst>
                                <a:rect l="l" t="t" r="r" b="b"/>
                                <a:pathLst>
                                  <a:path w="4562670" h="130629">
                                    <a:moveTo>
                                      <a:pt x="0" y="18662"/>
                                    </a:moveTo>
                                    <a:cubicBezTo>
                                      <a:pt x="65314" y="21772"/>
                                      <a:pt x="131060" y="19882"/>
                                      <a:pt x="195943" y="27992"/>
                                    </a:cubicBezTo>
                                    <a:cubicBezTo>
                                      <a:pt x="207070" y="29383"/>
                                      <a:pt x="212777" y="45537"/>
                                      <a:pt x="223935" y="46653"/>
                                    </a:cubicBezTo>
                                    <a:cubicBezTo>
                                      <a:pt x="245818" y="48841"/>
                                      <a:pt x="267478" y="40433"/>
                                      <a:pt x="289249" y="37323"/>
                                    </a:cubicBezTo>
                                    <a:cubicBezTo>
                                      <a:pt x="298580" y="34213"/>
                                      <a:pt x="307406" y="27992"/>
                                      <a:pt x="317241" y="27992"/>
                                    </a:cubicBezTo>
                                    <a:cubicBezTo>
                                      <a:pt x="351788" y="27992"/>
                                      <a:pt x="436344" y="41008"/>
                                      <a:pt x="475862" y="46653"/>
                                    </a:cubicBezTo>
                                    <a:cubicBezTo>
                                      <a:pt x="500744" y="40433"/>
                                      <a:pt x="526404" y="36757"/>
                                      <a:pt x="550507" y="27992"/>
                                    </a:cubicBezTo>
                                    <a:cubicBezTo>
                                      <a:pt x="561046" y="24160"/>
                                      <a:pt x="568468" y="14346"/>
                                      <a:pt x="578498" y="9331"/>
                                    </a:cubicBezTo>
                                    <a:cubicBezTo>
                                      <a:pt x="587295" y="4932"/>
                                      <a:pt x="597159" y="3110"/>
                                      <a:pt x="606490" y="0"/>
                                    </a:cubicBezTo>
                                    <a:cubicBezTo>
                                      <a:pt x="637592" y="3110"/>
                                      <a:pt x="668902" y="4578"/>
                                      <a:pt x="699796" y="9331"/>
                                    </a:cubicBezTo>
                                    <a:cubicBezTo>
                                      <a:pt x="709517" y="10827"/>
                                      <a:pt x="718013" y="17576"/>
                                      <a:pt x="727788" y="18662"/>
                                    </a:cubicBezTo>
                                    <a:cubicBezTo>
                                      <a:pt x="802234" y="26934"/>
                                      <a:pt x="877078" y="31103"/>
                                      <a:pt x="951723" y="37323"/>
                                    </a:cubicBezTo>
                                    <a:cubicBezTo>
                                      <a:pt x="970384" y="43543"/>
                                      <a:pt x="991971" y="44181"/>
                                      <a:pt x="1007707" y="55984"/>
                                    </a:cubicBezTo>
                                    <a:cubicBezTo>
                                      <a:pt x="1055288" y="91670"/>
                                      <a:pt x="1029942" y="80205"/>
                                      <a:pt x="1082351" y="93306"/>
                                    </a:cubicBezTo>
                                    <a:cubicBezTo>
                                      <a:pt x="1088572" y="102637"/>
                                      <a:pt x="1091682" y="115077"/>
                                      <a:pt x="1101013" y="121298"/>
                                    </a:cubicBezTo>
                                    <a:cubicBezTo>
                                      <a:pt x="1111683" y="128411"/>
                                      <a:pt x="1125511" y="130629"/>
                                      <a:pt x="1138335" y="130629"/>
                                    </a:cubicBezTo>
                                    <a:cubicBezTo>
                                      <a:pt x="1181989" y="130629"/>
                                      <a:pt x="1225421" y="124408"/>
                                      <a:pt x="1268964" y="121298"/>
                                    </a:cubicBezTo>
                                    <a:cubicBezTo>
                                      <a:pt x="1366680" y="88728"/>
                                      <a:pt x="1183165" y="147789"/>
                                      <a:pt x="1455576" y="93306"/>
                                    </a:cubicBezTo>
                                    <a:cubicBezTo>
                                      <a:pt x="1477382" y="88945"/>
                                      <a:pt x="1495837" y="57135"/>
                                      <a:pt x="1511560" y="46653"/>
                                    </a:cubicBezTo>
                                    <a:cubicBezTo>
                                      <a:pt x="1519743" y="41198"/>
                                      <a:pt x="1530221" y="40433"/>
                                      <a:pt x="1539551" y="37323"/>
                                    </a:cubicBezTo>
                                    <a:cubicBezTo>
                                      <a:pt x="1561323" y="40433"/>
                                      <a:pt x="1583300" y="42340"/>
                                      <a:pt x="1604866" y="46653"/>
                                    </a:cubicBezTo>
                                    <a:cubicBezTo>
                                      <a:pt x="1614510" y="48582"/>
                                      <a:pt x="1623077" y="54954"/>
                                      <a:pt x="1632858" y="55984"/>
                                    </a:cubicBezTo>
                                    <a:cubicBezTo>
                                      <a:pt x="1682444" y="61204"/>
                                      <a:pt x="1732384" y="62205"/>
                                      <a:pt x="1782147" y="65315"/>
                                    </a:cubicBezTo>
                                    <a:cubicBezTo>
                                      <a:pt x="1797698" y="68425"/>
                                      <a:pt x="1813415" y="70799"/>
                                      <a:pt x="1828800" y="74645"/>
                                    </a:cubicBezTo>
                                    <a:cubicBezTo>
                                      <a:pt x="1838342" y="77030"/>
                                      <a:pt x="1846957" y="83976"/>
                                      <a:pt x="1856792" y="83976"/>
                                    </a:cubicBezTo>
                                    <a:cubicBezTo>
                                      <a:pt x="1915968" y="83976"/>
                                      <a:pt x="1974980" y="77755"/>
                                      <a:pt x="2034074" y="74645"/>
                                    </a:cubicBezTo>
                                    <a:cubicBezTo>
                                      <a:pt x="2090476" y="88746"/>
                                      <a:pt x="2059235" y="79922"/>
                                      <a:pt x="2127380" y="102637"/>
                                    </a:cubicBezTo>
                                    <a:lnTo>
                                      <a:pt x="2155372" y="111968"/>
                                    </a:lnTo>
                                    <a:cubicBezTo>
                                      <a:pt x="2162103" y="110622"/>
                                      <a:pt x="2217720" y="101504"/>
                                      <a:pt x="2230017" y="93306"/>
                                    </a:cubicBezTo>
                                    <a:cubicBezTo>
                                      <a:pt x="2251572" y="78936"/>
                                      <a:pt x="2262899" y="57979"/>
                                      <a:pt x="2276670" y="37323"/>
                                    </a:cubicBezTo>
                                    <a:cubicBezTo>
                                      <a:pt x="2289111" y="40433"/>
                                      <a:pt x="2301662" y="43130"/>
                                      <a:pt x="2313992" y="46653"/>
                                    </a:cubicBezTo>
                                    <a:cubicBezTo>
                                      <a:pt x="2323449" y="49355"/>
                                      <a:pt x="2332307" y="54225"/>
                                      <a:pt x="2341984" y="55984"/>
                                    </a:cubicBezTo>
                                    <a:cubicBezTo>
                                      <a:pt x="2366655" y="60470"/>
                                      <a:pt x="2391747" y="62205"/>
                                      <a:pt x="2416629" y="65315"/>
                                    </a:cubicBezTo>
                                    <a:cubicBezTo>
                                      <a:pt x="2481593" y="63649"/>
                                      <a:pt x="2855640" y="56722"/>
                                      <a:pt x="2976466" y="46653"/>
                                    </a:cubicBezTo>
                                    <a:cubicBezTo>
                                      <a:pt x="2986267" y="45836"/>
                                      <a:pt x="2995127" y="40433"/>
                                      <a:pt x="3004458" y="37323"/>
                                    </a:cubicBezTo>
                                    <a:cubicBezTo>
                                      <a:pt x="3029339" y="40433"/>
                                      <a:pt x="3054911" y="40055"/>
                                      <a:pt x="3079102" y="46653"/>
                                    </a:cubicBezTo>
                                    <a:cubicBezTo>
                                      <a:pt x="3089921" y="49604"/>
                                      <a:pt x="3095926" y="66330"/>
                                      <a:pt x="3107094" y="65315"/>
                                    </a:cubicBezTo>
                                    <a:cubicBezTo>
                                      <a:pt x="3181476" y="58553"/>
                                      <a:pt x="3164170" y="41442"/>
                                      <a:pt x="3209731" y="18662"/>
                                    </a:cubicBezTo>
                                    <a:cubicBezTo>
                                      <a:pt x="3218528" y="14263"/>
                                      <a:pt x="3228392" y="12441"/>
                                      <a:pt x="3237723" y="9331"/>
                                    </a:cubicBezTo>
                                    <a:cubicBezTo>
                                      <a:pt x="3265715" y="12441"/>
                                      <a:pt x="3293862" y="14380"/>
                                      <a:pt x="3321698" y="18662"/>
                                    </a:cubicBezTo>
                                    <a:cubicBezTo>
                                      <a:pt x="3334373" y="20612"/>
                                      <a:pt x="3346404" y="25698"/>
                                      <a:pt x="3359021" y="27992"/>
                                    </a:cubicBezTo>
                                    <a:cubicBezTo>
                                      <a:pt x="3380659" y="31926"/>
                                      <a:pt x="3402564" y="34213"/>
                                      <a:pt x="3424335" y="37323"/>
                                    </a:cubicBezTo>
                                    <a:cubicBezTo>
                                      <a:pt x="3495870" y="34213"/>
                                      <a:pt x="3567485" y="32602"/>
                                      <a:pt x="3638939" y="27992"/>
                                    </a:cubicBezTo>
                                    <a:cubicBezTo>
                                      <a:pt x="3663962" y="26378"/>
                                      <a:pt x="3688509" y="18662"/>
                                      <a:pt x="3713584" y="18662"/>
                                    </a:cubicBezTo>
                                    <a:cubicBezTo>
                                      <a:pt x="3778972" y="18662"/>
                                      <a:pt x="3844213" y="24882"/>
                                      <a:pt x="3909527" y="27992"/>
                                    </a:cubicBezTo>
                                    <a:cubicBezTo>
                                      <a:pt x="3921968" y="34212"/>
                                      <a:pt x="3935276" y="38938"/>
                                      <a:pt x="3946849" y="46653"/>
                                    </a:cubicBezTo>
                                    <a:cubicBezTo>
                                      <a:pt x="3954169" y="51533"/>
                                      <a:pt x="3956755" y="64468"/>
                                      <a:pt x="3965511" y="65315"/>
                                    </a:cubicBezTo>
                                    <a:cubicBezTo>
                                      <a:pt x="4055341" y="74008"/>
                                      <a:pt x="4145902" y="71535"/>
                                      <a:pt x="4236098" y="74645"/>
                                    </a:cubicBezTo>
                                    <a:cubicBezTo>
                                      <a:pt x="4303857" y="52060"/>
                                      <a:pt x="4248944" y="67849"/>
                                      <a:pt x="4385388" y="55984"/>
                                    </a:cubicBezTo>
                                    <a:cubicBezTo>
                                      <a:pt x="4416528" y="53276"/>
                                      <a:pt x="4447592" y="49763"/>
                                      <a:pt x="4478694" y="46653"/>
                                    </a:cubicBezTo>
                                    <a:cubicBezTo>
                                      <a:pt x="4512751" y="12598"/>
                                      <a:pt x="4488559" y="27992"/>
                                      <a:pt x="4562670" y="27992"/>
                                    </a:cubicBez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35" name="Gerader Verbinder 34">
                                <a:extLst>
                                  <a:ext uri="{FF2B5EF4-FFF2-40B4-BE49-F238E27FC236}">
                                    <a16:creationId xmlns:a16="http://schemas.microsoft.com/office/drawing/2014/main" id="{DC781408-BA26-47F1-A132-1FB67815BF7F}"/>
                                  </a:ext>
                                </a:extLst>
                              </p:cNvPr>
                              <p:cNvCxnSpPr>
                                <a:cxnSpLocks/>
                                <a:endCxn id="25" idx="50"/>
                              </p:cNvCxnSpPr>
                              <p:nvPr/>
                            </p:nvCxnSpPr>
                            <p:spPr>
                              <a:xfrm flipV="1">
                                <a:off x="5178490" y="3918857"/>
                                <a:ext cx="0" cy="375034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49" name="Gruppieren 48">
                            <a:extLst>
                              <a:ext uri="{FF2B5EF4-FFF2-40B4-BE49-F238E27FC236}">
                                <a16:creationId xmlns:a16="http://schemas.microsoft.com/office/drawing/2014/main" id="{C5BA47A9-0321-4497-9761-6C497194E1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73051" y="4293890"/>
                            <a:ext cx="3598914" cy="648374"/>
                            <a:chOff x="1273051" y="4293890"/>
                            <a:chExt cx="3598914" cy="648374"/>
                          </a:xfrm>
                        </p:grpSpPr>
                        <p:sp>
                          <p:nvSpPr>
                            <p:cNvPr id="43" name="Rechteck: abgerundete Ecken 42">
                              <a:extLst>
                                <a:ext uri="{FF2B5EF4-FFF2-40B4-BE49-F238E27FC236}">
                                  <a16:creationId xmlns:a16="http://schemas.microsoft.com/office/drawing/2014/main" id="{D12D8197-1BF8-408D-86CD-B36E0AA7F9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73051" y="4509914"/>
                              <a:ext cx="576064" cy="432046"/>
                            </a:xfrm>
                            <a:prstGeom prst="round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>
                              <a:noAutofit/>
                            </a:bodyPr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tx1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" name="Rechteck: abgerundete Ecken 45">
                              <a:extLst>
                                <a:ext uri="{FF2B5EF4-FFF2-40B4-BE49-F238E27FC236}">
                                  <a16:creationId xmlns:a16="http://schemas.microsoft.com/office/drawing/2014/main" id="{6F4F3AA3-5EA5-47DF-AC48-C591B879F59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784476" y="4510218"/>
                              <a:ext cx="576064" cy="432046"/>
                            </a:xfrm>
                            <a:prstGeom prst="round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>
                              <a:noAutofit/>
                            </a:bodyPr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tx1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7" name="Rechteck: abgerundete Ecken 46">
                              <a:extLst>
                                <a:ext uri="{FF2B5EF4-FFF2-40B4-BE49-F238E27FC236}">
                                  <a16:creationId xmlns:a16="http://schemas.microsoft.com/office/drawing/2014/main" id="{43794FD4-C5DD-470E-B728-FC6C2067373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295901" y="4509914"/>
                              <a:ext cx="576064" cy="432046"/>
                            </a:xfrm>
                            <a:prstGeom prst="round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>
                              <a:noAutofit/>
                            </a:bodyPr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tx1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48" name="Gerader Verbinder 47">
                              <a:extLst>
                                <a:ext uri="{FF2B5EF4-FFF2-40B4-BE49-F238E27FC236}">
                                  <a16:creationId xmlns:a16="http://schemas.microsoft.com/office/drawing/2014/main" id="{7C9D6A8B-5582-4202-9933-ECECB9F7F6E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1417067" y="4293890"/>
                              <a:ext cx="0" cy="21602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" name="Gerader Verbinder 49">
                              <a:extLst>
                                <a:ext uri="{FF2B5EF4-FFF2-40B4-BE49-F238E27FC236}">
                                  <a16:creationId xmlns:a16="http://schemas.microsoft.com/office/drawing/2014/main" id="{5E3CB945-997E-4ECE-B6D0-91608136738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2929235" y="4293890"/>
                              <a:ext cx="0" cy="21602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1" name="Gerader Verbinder 50">
                              <a:extLst>
                                <a:ext uri="{FF2B5EF4-FFF2-40B4-BE49-F238E27FC236}">
                                  <a16:creationId xmlns:a16="http://schemas.microsoft.com/office/drawing/2014/main" id="{C31949F7-C44D-4B2D-9E6B-6A0BF1D11AF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4441403" y="4293890"/>
                              <a:ext cx="0" cy="21602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54" name="Gerader Verbinder 53">
                          <a:extLst>
                            <a:ext uri="{FF2B5EF4-FFF2-40B4-BE49-F238E27FC236}">
                              <a16:creationId xmlns:a16="http://schemas.microsoft.com/office/drawing/2014/main" id="{8B573D65-58A8-47F0-A1E4-9E99BC5E019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273051" y="5155060"/>
                          <a:ext cx="576064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6" name="Gruppieren 85">
                          <a:extLst>
                            <a:ext uri="{FF2B5EF4-FFF2-40B4-BE49-F238E27FC236}">
                              <a16:creationId xmlns:a16="http://schemas.microsoft.com/office/drawing/2014/main" id="{74144485-1C11-4520-83FF-D853FC8877B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581412" y="4944991"/>
                          <a:ext cx="195695" cy="210069"/>
                          <a:chOff x="1594045" y="5736124"/>
                          <a:chExt cx="195695" cy="210069"/>
                        </a:xfrm>
                      </p:grpSpPr>
                      <p:grpSp>
                        <p:nvGrpSpPr>
                          <p:cNvPr id="82" name="Gruppieren 81">
                            <a:extLst>
                              <a:ext uri="{FF2B5EF4-FFF2-40B4-BE49-F238E27FC236}">
                                <a16:creationId xmlns:a16="http://schemas.microsoft.com/office/drawing/2014/main" id="{60C66FFA-8ABF-42FF-9813-F8D9B744FAD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594045" y="5804166"/>
                            <a:ext cx="183062" cy="142027"/>
                            <a:chOff x="1606678" y="5736124"/>
                            <a:chExt cx="183062" cy="142027"/>
                          </a:xfrm>
                        </p:grpSpPr>
                        <p:grpSp>
                          <p:nvGrpSpPr>
                            <p:cNvPr id="75" name="Gruppieren 74">
                              <a:extLst>
                                <a:ext uri="{FF2B5EF4-FFF2-40B4-BE49-F238E27FC236}">
                                  <a16:creationId xmlns:a16="http://schemas.microsoft.com/office/drawing/2014/main" id="{7BBD8DD7-052E-4EC4-9EEE-CAB36B8DB7E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606678" y="5736124"/>
                              <a:ext cx="183062" cy="72004"/>
                              <a:chOff x="2036029" y="5821510"/>
                              <a:chExt cx="80392" cy="152400"/>
                            </a:xfrm>
                          </p:grpSpPr>
                          <p:cxnSp>
                            <p:nvCxnSpPr>
                              <p:cNvPr id="76" name="Gerader Verbinder 75">
                                <a:extLst>
                                  <a:ext uri="{FF2B5EF4-FFF2-40B4-BE49-F238E27FC236}">
                                    <a16:creationId xmlns:a16="http://schemas.microsoft.com/office/drawing/2014/main" id="{643DB25F-B369-4D7A-9D8A-E821686DF09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044413" y="5821510"/>
                                <a:ext cx="72008" cy="7200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7" name="Gerader Verbinder 76">
                                <a:extLst>
                                  <a:ext uri="{FF2B5EF4-FFF2-40B4-BE49-F238E27FC236}">
                                    <a16:creationId xmlns:a16="http://schemas.microsoft.com/office/drawing/2014/main" id="{11829D85-F2BA-4850-9AAB-AC622F79206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2036029" y="5893518"/>
                                <a:ext cx="80392" cy="80392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83" name="Gruppieren 82">
                              <a:extLst>
                                <a:ext uri="{FF2B5EF4-FFF2-40B4-BE49-F238E27FC236}">
                                  <a16:creationId xmlns:a16="http://schemas.microsoft.com/office/drawing/2014/main" id="{3A0302C7-0AC3-46AA-A8BF-F8B6ED14478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606678" y="5806147"/>
                              <a:ext cx="183062" cy="72004"/>
                              <a:chOff x="2036029" y="5821510"/>
                              <a:chExt cx="80392" cy="152400"/>
                            </a:xfrm>
                          </p:grpSpPr>
                          <p:cxnSp>
                            <p:nvCxnSpPr>
                              <p:cNvPr id="84" name="Gerader Verbinder 83">
                                <a:extLst>
                                  <a:ext uri="{FF2B5EF4-FFF2-40B4-BE49-F238E27FC236}">
                                    <a16:creationId xmlns:a16="http://schemas.microsoft.com/office/drawing/2014/main" id="{EE1026D3-1B59-4DA6-AD73-A63E3A2780DD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044413" y="5821510"/>
                                <a:ext cx="72008" cy="7200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5" name="Gerader Verbinder 84">
                                <a:extLst>
                                  <a:ext uri="{FF2B5EF4-FFF2-40B4-BE49-F238E27FC236}">
                                    <a16:creationId xmlns:a16="http://schemas.microsoft.com/office/drawing/2014/main" id="{BEF1FCB1-7504-4BFA-A331-7B67968211DF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2036029" y="5893518"/>
                                <a:ext cx="80392" cy="80392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non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87" name="Gruppieren 86">
                            <a:extLst>
                              <a:ext uri="{FF2B5EF4-FFF2-40B4-BE49-F238E27FC236}">
                                <a16:creationId xmlns:a16="http://schemas.microsoft.com/office/drawing/2014/main" id="{EEC2E781-993D-43C5-A86F-AD493AB5953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06678" y="5736124"/>
                            <a:ext cx="183062" cy="72004"/>
                            <a:chOff x="2036029" y="5821510"/>
                            <a:chExt cx="80392" cy="152400"/>
                          </a:xfrm>
                        </p:grpSpPr>
                        <p:cxnSp>
                          <p:nvCxnSpPr>
                            <p:cNvPr id="88" name="Gerader Verbinder 87">
                              <a:extLst>
                                <a:ext uri="{FF2B5EF4-FFF2-40B4-BE49-F238E27FC236}">
                                  <a16:creationId xmlns:a16="http://schemas.microsoft.com/office/drawing/2014/main" id="{CA52BF5A-A96A-4FF8-AFB2-4581055A055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044413" y="5821510"/>
                              <a:ext cx="72008" cy="7200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9" name="Gerader Verbinder 88">
                              <a:extLst>
                                <a:ext uri="{FF2B5EF4-FFF2-40B4-BE49-F238E27FC236}">
                                  <a16:creationId xmlns:a16="http://schemas.microsoft.com/office/drawing/2014/main" id="{9E41F395-452C-491B-8078-3E9C8C13D7E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2036029" y="5893518"/>
                              <a:ext cx="80392" cy="80392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024" name="Gerader Verbinder 1023">
                          <a:extLst>
                            <a:ext uri="{FF2B5EF4-FFF2-40B4-BE49-F238E27FC236}">
                              <a16:creationId xmlns:a16="http://schemas.microsoft.com/office/drawing/2014/main" id="{3FB07F91-3C8F-4DD3-A6EB-120695515D7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417067" y="4956536"/>
                          <a:ext cx="0" cy="19852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27" name="Gerader Verbinder 1026">
                        <a:extLst>
                          <a:ext uri="{FF2B5EF4-FFF2-40B4-BE49-F238E27FC236}">
                            <a16:creationId xmlns:a16="http://schemas.microsoft.com/office/drawing/2014/main" id="{7EB29535-84A7-4BEE-8422-B7705D861C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29235" y="4956536"/>
                        <a:ext cx="0" cy="19852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29" name="Gerader Verbinder 1028">
                      <a:extLst>
                        <a:ext uri="{FF2B5EF4-FFF2-40B4-BE49-F238E27FC236}">
                          <a16:creationId xmlns:a16="http://schemas.microsoft.com/office/drawing/2014/main" id="{52F2323B-32CC-48A4-9ECD-F81DDBAD0C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41403" y="4956536"/>
                      <a:ext cx="0" cy="2100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47" name="Gruppieren 1046">
                  <a:extLst>
                    <a:ext uri="{FF2B5EF4-FFF2-40B4-BE49-F238E27FC236}">
                      <a16:creationId xmlns:a16="http://schemas.microsoft.com/office/drawing/2014/main" id="{F6931ADD-E3A7-45C4-9836-C2932D3F8D23}"/>
                    </a:ext>
                  </a:extLst>
                </p:cNvPr>
                <p:cNvGrpSpPr/>
                <p:nvPr/>
              </p:nvGrpSpPr>
              <p:grpSpPr>
                <a:xfrm>
                  <a:off x="1336675" y="4365898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1045" name="Gruppieren 1044">
                    <a:extLst>
                      <a:ext uri="{FF2B5EF4-FFF2-40B4-BE49-F238E27FC236}">
                        <a16:creationId xmlns:a16="http://schemas.microsoft.com/office/drawing/2014/main" id="{167BFCF7-AC0E-430D-9E3C-87F52C8CD8E1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1041" name="Gerader Verbinder 1040">
                      <a:extLst>
                        <a:ext uri="{FF2B5EF4-FFF2-40B4-BE49-F238E27FC236}">
                          <a16:creationId xmlns:a16="http://schemas.microsoft.com/office/drawing/2014/main" id="{853EB079-6E23-4909-9F2B-467DE3DA37F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Gerader Verbinder 210">
                      <a:extLst>
                        <a:ext uri="{FF2B5EF4-FFF2-40B4-BE49-F238E27FC236}">
                          <a16:creationId xmlns:a16="http://schemas.microsoft.com/office/drawing/2014/main" id="{3DF0F786-8C1B-4A02-8617-D15AEFFD5B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44" name="Gerader Verbinder 1043">
                    <a:extLst>
                      <a:ext uri="{FF2B5EF4-FFF2-40B4-BE49-F238E27FC236}">
                        <a16:creationId xmlns:a16="http://schemas.microsoft.com/office/drawing/2014/main" id="{A61A03A9-312E-4FEE-AEA6-2A1C7E5295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uppieren 217">
                  <a:extLst>
                    <a:ext uri="{FF2B5EF4-FFF2-40B4-BE49-F238E27FC236}">
                      <a16:creationId xmlns:a16="http://schemas.microsoft.com/office/drawing/2014/main" id="{F50FA1AE-FABD-4CC7-9D17-C057FB6A674F}"/>
                    </a:ext>
                  </a:extLst>
                </p:cNvPr>
                <p:cNvGrpSpPr/>
                <p:nvPr/>
              </p:nvGrpSpPr>
              <p:grpSpPr>
                <a:xfrm>
                  <a:off x="2852845" y="4365898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219" name="Gruppieren 218">
                    <a:extLst>
                      <a:ext uri="{FF2B5EF4-FFF2-40B4-BE49-F238E27FC236}">
                        <a16:creationId xmlns:a16="http://schemas.microsoft.com/office/drawing/2014/main" id="{7E0989A1-1AED-49C1-842F-FDE9AA2B03FD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221" name="Gerader Verbinder 220">
                      <a:extLst>
                        <a:ext uri="{FF2B5EF4-FFF2-40B4-BE49-F238E27FC236}">
                          <a16:creationId xmlns:a16="http://schemas.microsoft.com/office/drawing/2014/main" id="{7C82C6F4-C6FD-4059-84B5-B73758EE420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Gerader Verbinder 221">
                      <a:extLst>
                        <a:ext uri="{FF2B5EF4-FFF2-40B4-BE49-F238E27FC236}">
                          <a16:creationId xmlns:a16="http://schemas.microsoft.com/office/drawing/2014/main" id="{53FECB41-EC06-4150-B7F1-30425928B4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0" name="Gerader Verbinder 219">
                    <a:extLst>
                      <a:ext uri="{FF2B5EF4-FFF2-40B4-BE49-F238E27FC236}">
                        <a16:creationId xmlns:a16="http://schemas.microsoft.com/office/drawing/2014/main" id="{6C0A61F1-FB60-42FC-A056-D0C32C0AF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uppieren 222">
                  <a:extLst>
                    <a:ext uri="{FF2B5EF4-FFF2-40B4-BE49-F238E27FC236}">
                      <a16:creationId xmlns:a16="http://schemas.microsoft.com/office/drawing/2014/main" id="{7AF3B539-B478-46B4-86C8-FD07BB0C4074}"/>
                    </a:ext>
                  </a:extLst>
                </p:cNvPr>
                <p:cNvGrpSpPr/>
                <p:nvPr/>
              </p:nvGrpSpPr>
              <p:grpSpPr>
                <a:xfrm>
                  <a:off x="4361011" y="4352998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224" name="Gruppieren 223">
                    <a:extLst>
                      <a:ext uri="{FF2B5EF4-FFF2-40B4-BE49-F238E27FC236}">
                        <a16:creationId xmlns:a16="http://schemas.microsoft.com/office/drawing/2014/main" id="{4400CCC6-7D0F-4E30-B4BC-BE1BE6654176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226" name="Gerader Verbinder 225">
                      <a:extLst>
                        <a:ext uri="{FF2B5EF4-FFF2-40B4-BE49-F238E27FC236}">
                          <a16:creationId xmlns:a16="http://schemas.microsoft.com/office/drawing/2014/main" id="{3BC5501A-45A6-41C4-9FAA-42DC685502F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Gerader Verbinder 226">
                      <a:extLst>
                        <a:ext uri="{FF2B5EF4-FFF2-40B4-BE49-F238E27FC236}">
                          <a16:creationId xmlns:a16="http://schemas.microsoft.com/office/drawing/2014/main" id="{86CC2742-F820-4F31-961E-F01C97FDF9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5" name="Gerader Verbinder 224">
                    <a:extLst>
                      <a:ext uri="{FF2B5EF4-FFF2-40B4-BE49-F238E27FC236}">
                        <a16:creationId xmlns:a16="http://schemas.microsoft.com/office/drawing/2014/main" id="{36BFE347-65D6-4D9A-9CFF-095A9843D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Gruppieren 227">
                  <a:extLst>
                    <a:ext uri="{FF2B5EF4-FFF2-40B4-BE49-F238E27FC236}">
                      <a16:creationId xmlns:a16="http://schemas.microsoft.com/office/drawing/2014/main" id="{E61D0CD2-4539-44B0-AA1D-00B64E27BC8E}"/>
                    </a:ext>
                  </a:extLst>
                </p:cNvPr>
                <p:cNvGrpSpPr/>
                <p:nvPr/>
              </p:nvGrpSpPr>
              <p:grpSpPr>
                <a:xfrm>
                  <a:off x="1336675" y="5003865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229" name="Gruppieren 228">
                    <a:extLst>
                      <a:ext uri="{FF2B5EF4-FFF2-40B4-BE49-F238E27FC236}">
                        <a16:creationId xmlns:a16="http://schemas.microsoft.com/office/drawing/2014/main" id="{BAB46C0F-00ED-42B6-BC00-51B959ED220C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231" name="Gerader Verbinder 230">
                      <a:extLst>
                        <a:ext uri="{FF2B5EF4-FFF2-40B4-BE49-F238E27FC236}">
                          <a16:creationId xmlns:a16="http://schemas.microsoft.com/office/drawing/2014/main" id="{60946A98-FA2C-4CCB-A835-C164593FC40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Gerader Verbinder 231">
                      <a:extLst>
                        <a:ext uri="{FF2B5EF4-FFF2-40B4-BE49-F238E27FC236}">
                          <a16:creationId xmlns:a16="http://schemas.microsoft.com/office/drawing/2014/main" id="{720408B6-0CBD-4CA4-B5F2-651D79C3FD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0" name="Gerader Verbinder 229">
                    <a:extLst>
                      <a:ext uri="{FF2B5EF4-FFF2-40B4-BE49-F238E27FC236}">
                        <a16:creationId xmlns:a16="http://schemas.microsoft.com/office/drawing/2014/main" id="{2E532BD8-CCD9-4302-B47A-9861825A3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uppieren 232">
                  <a:extLst>
                    <a:ext uri="{FF2B5EF4-FFF2-40B4-BE49-F238E27FC236}">
                      <a16:creationId xmlns:a16="http://schemas.microsoft.com/office/drawing/2014/main" id="{87A6697A-E57F-4C08-9046-7471833AAFCB}"/>
                    </a:ext>
                  </a:extLst>
                </p:cNvPr>
                <p:cNvGrpSpPr/>
                <p:nvPr/>
              </p:nvGrpSpPr>
              <p:grpSpPr>
                <a:xfrm>
                  <a:off x="2844905" y="4997157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234" name="Gruppieren 233">
                    <a:extLst>
                      <a:ext uri="{FF2B5EF4-FFF2-40B4-BE49-F238E27FC236}">
                        <a16:creationId xmlns:a16="http://schemas.microsoft.com/office/drawing/2014/main" id="{A56D610B-65F3-4E26-922A-F97872E78D10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236" name="Gerader Verbinder 235">
                      <a:extLst>
                        <a:ext uri="{FF2B5EF4-FFF2-40B4-BE49-F238E27FC236}">
                          <a16:creationId xmlns:a16="http://schemas.microsoft.com/office/drawing/2014/main" id="{73979702-4929-4627-9E0F-7BCE3177CE0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Gerader Verbinder 236">
                      <a:extLst>
                        <a:ext uri="{FF2B5EF4-FFF2-40B4-BE49-F238E27FC236}">
                          <a16:creationId xmlns:a16="http://schemas.microsoft.com/office/drawing/2014/main" id="{773A7E70-3A4E-41EC-9D62-57229CB6AB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5" name="Gerader Verbinder 234">
                    <a:extLst>
                      <a:ext uri="{FF2B5EF4-FFF2-40B4-BE49-F238E27FC236}">
                        <a16:creationId xmlns:a16="http://schemas.microsoft.com/office/drawing/2014/main" id="{9650F455-DE6B-4D9C-B98C-C09049084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" name="Gruppieren 237">
                  <a:extLst>
                    <a:ext uri="{FF2B5EF4-FFF2-40B4-BE49-F238E27FC236}">
                      <a16:creationId xmlns:a16="http://schemas.microsoft.com/office/drawing/2014/main" id="{8B70EA5C-A53B-4A86-A44E-2F0D3194F2A0}"/>
                    </a:ext>
                  </a:extLst>
                </p:cNvPr>
                <p:cNvGrpSpPr/>
                <p:nvPr/>
              </p:nvGrpSpPr>
              <p:grpSpPr>
                <a:xfrm>
                  <a:off x="4361011" y="4990697"/>
                  <a:ext cx="152400" cy="72008"/>
                  <a:chOff x="1201043" y="5806058"/>
                  <a:chExt cx="152400" cy="72008"/>
                </a:xfrm>
              </p:grpSpPr>
              <p:grpSp>
                <p:nvGrpSpPr>
                  <p:cNvPr id="239" name="Gruppieren 238">
                    <a:extLst>
                      <a:ext uri="{FF2B5EF4-FFF2-40B4-BE49-F238E27FC236}">
                        <a16:creationId xmlns:a16="http://schemas.microsoft.com/office/drawing/2014/main" id="{D571DA04-9392-47A4-A9D8-214463BA812F}"/>
                      </a:ext>
                    </a:extLst>
                  </p:cNvPr>
                  <p:cNvGrpSpPr/>
                  <p:nvPr/>
                </p:nvGrpSpPr>
                <p:grpSpPr>
                  <a:xfrm>
                    <a:off x="1201043" y="5806058"/>
                    <a:ext cx="152400" cy="72008"/>
                    <a:chOff x="1201043" y="5806058"/>
                    <a:chExt cx="152400" cy="72008"/>
                  </a:xfrm>
                </p:grpSpPr>
                <p:cxnSp>
                  <p:nvCxnSpPr>
                    <p:cNvPr id="241" name="Gerader Verbinder 240">
                      <a:extLst>
                        <a:ext uri="{FF2B5EF4-FFF2-40B4-BE49-F238E27FC236}">
                          <a16:creationId xmlns:a16="http://schemas.microsoft.com/office/drawing/2014/main" id="{2F9536BA-5D62-4E2A-BDBA-5A0A2B2E6AD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010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Gerader Verbinder 241">
                      <a:extLst>
                        <a:ext uri="{FF2B5EF4-FFF2-40B4-BE49-F238E27FC236}">
                          <a16:creationId xmlns:a16="http://schemas.microsoft.com/office/drawing/2014/main" id="{9C0F8A80-63BC-4362-A627-2194D4A7A9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353443" y="5806058"/>
                      <a:ext cx="0" cy="720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0" name="Gerader Verbinder 239">
                    <a:extLst>
                      <a:ext uri="{FF2B5EF4-FFF2-40B4-BE49-F238E27FC236}">
                        <a16:creationId xmlns:a16="http://schemas.microsoft.com/office/drawing/2014/main" id="{BAFA676D-8828-4DF4-8A4F-CFE40EFDDD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043" y="5806058"/>
                    <a:ext cx="152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38" name="Grafik 137">
            <a:extLst>
              <a:ext uri="{FF2B5EF4-FFF2-40B4-BE49-F238E27FC236}">
                <a16:creationId xmlns:a16="http://schemas.microsoft.com/office/drawing/2014/main" id="{FE1008FE-5656-4620-811E-727BCF956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0" t="19208" r="25047" b="37403"/>
          <a:stretch/>
        </p:blipFill>
        <p:spPr>
          <a:xfrm rot="5400000">
            <a:off x="367036" y="1738711"/>
            <a:ext cx="2028053" cy="1728000"/>
          </a:xfrm>
          <a:prstGeom prst="rect">
            <a:avLst/>
          </a:prstGeom>
        </p:spPr>
      </p:pic>
      <p:pic>
        <p:nvPicPr>
          <p:cNvPr id="139" name="Picture 2" descr="G:\Projekte\Projekte_aktuell\2018_IHATEC-HavenZuG\04_Durchfuehrung\AP2\AP2_Referenzdatensatz\Referenzmessungen_HBS\Bilder\Bilder_Gro\RMF.jpg">
            <a:extLst>
              <a:ext uri="{FF2B5EF4-FFF2-40B4-BE49-F238E27FC236}">
                <a16:creationId xmlns:a16="http://schemas.microsoft.com/office/drawing/2014/main" id="{3BEEE552-CFD0-414F-816F-66AFA375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09" y="1809871"/>
            <a:ext cx="2619023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itel 7">
            <a:extLst>
              <a:ext uri="{FF2B5EF4-FFF2-40B4-BE49-F238E27FC236}">
                <a16:creationId xmlns:a16="http://schemas.microsoft.com/office/drawing/2014/main" id="{B57F051B-8700-4894-BB4C-9F53411D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GB" dirty="0"/>
              <a:t>State-of-the-art Condition Monitoring in Small and Mid-size Railway Networks and Condition Monitoring via Usage of Embedded Sensors</a:t>
            </a:r>
          </a:p>
        </p:txBody>
      </p:sp>
    </p:spTree>
    <p:extLst>
      <p:ext uri="{BB962C8B-B14F-4D97-AF65-F5344CB8AC3E}">
        <p14:creationId xmlns:p14="http://schemas.microsoft.com/office/powerpoint/2010/main" val="67166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Railway Network: Brunswick Inland Harbour (Germany)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08956" y="2349674"/>
            <a:ext cx="4536504" cy="2592288"/>
          </a:xfrm>
        </p:spPr>
        <p:txBody>
          <a:bodyPr/>
          <a:lstStyle/>
          <a:p>
            <a:r>
              <a:rPr lang="en-GB" dirty="0"/>
              <a:t>15 km overall track length</a:t>
            </a:r>
            <a:br>
              <a:rPr lang="en-GB" dirty="0"/>
            </a:br>
            <a:endParaRPr lang="en-GB" dirty="0"/>
          </a:p>
          <a:p>
            <a:r>
              <a:rPr lang="en-GB" dirty="0"/>
              <a:t>Two operating locomotives,</a:t>
            </a:r>
            <a:br>
              <a:rPr lang="en-GB" dirty="0"/>
            </a:br>
            <a:r>
              <a:rPr lang="en-GB" dirty="0"/>
              <a:t>one is equipped with the multi-sensor unit</a:t>
            </a:r>
            <a:br>
              <a:rPr lang="en-GB" dirty="0"/>
            </a:br>
            <a:endParaRPr lang="en-GB" dirty="0"/>
          </a:p>
          <a:p>
            <a:r>
              <a:rPr lang="en-GB" dirty="0"/>
              <a:t>Low speeds: Running speed up to ~ 6 m/s</a:t>
            </a:r>
            <a:br>
              <a:rPr lang="en-GB" dirty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911073-80E7-44F1-910A-00B63708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59" y="1197546"/>
            <a:ext cx="6978184" cy="5076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D989F1-5F12-415C-BE36-ADD69B7A67AC}"/>
              </a:ext>
            </a:extLst>
          </p:cNvPr>
          <p:cNvSpPr txBox="1"/>
          <p:nvPr/>
        </p:nvSpPr>
        <p:spPr>
          <a:xfrm>
            <a:off x="10202043" y="6094090"/>
            <a:ext cx="1800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© OpenStreetMap contributors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7D8551-0F8F-4E2F-B259-C75C46E5D0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r="40285" b="5510"/>
          <a:stretch/>
        </p:blipFill>
        <p:spPr>
          <a:xfrm>
            <a:off x="5161482" y="5347008"/>
            <a:ext cx="936105" cy="8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Case: Corrugation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40066"/>
            <a:ext cx="5611587" cy="4338000"/>
          </a:xfrm>
        </p:spPr>
        <p:txBody>
          <a:bodyPr/>
          <a:lstStyle/>
          <a:p>
            <a:r>
              <a:rPr lang="en-GB" dirty="0"/>
              <a:t>Periodic defect of the rail surface</a:t>
            </a:r>
            <a:br>
              <a:rPr lang="en-GB" dirty="0"/>
            </a:br>
            <a:endParaRPr lang="en-GB" dirty="0"/>
          </a:p>
          <a:p>
            <a:r>
              <a:rPr lang="en-GB" dirty="0"/>
              <a:t>Different development mechanisms</a:t>
            </a:r>
            <a:br>
              <a:rPr lang="en-GB" dirty="0"/>
            </a:br>
            <a:endParaRPr lang="en-GB" dirty="0"/>
          </a:p>
          <a:p>
            <a:r>
              <a:rPr lang="en-GB" dirty="0"/>
              <a:t>Typical wavelengths 25 mm – 1,500 mm</a:t>
            </a:r>
            <a:br>
              <a:rPr lang="en-GB" dirty="0"/>
            </a:br>
            <a:endParaRPr lang="en-GB" dirty="0"/>
          </a:p>
          <a:p>
            <a:r>
              <a:rPr lang="en-GB" dirty="0"/>
              <a:t>Amplitudes 0.01 mm – 0.4 mm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E2F04F-64D1-4645-9389-74B7A27C0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39525" r="38115" b="7398"/>
          <a:stretch/>
        </p:blipFill>
        <p:spPr>
          <a:xfrm>
            <a:off x="5017467" y="3855203"/>
            <a:ext cx="3619448" cy="24179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CB1B03-60FA-4700-AF4B-59515415FD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9" b="9410"/>
          <a:stretch/>
        </p:blipFill>
        <p:spPr>
          <a:xfrm rot="16200000">
            <a:off x="7830100" y="2128482"/>
            <a:ext cx="5220498" cy="3068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8075F5-C344-48EB-BA62-1889C53E4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62" y="1243516"/>
            <a:ext cx="2417978" cy="24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Ground Truth: Reference Data Measurements in Brunswick Harbour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36947" y="1879232"/>
            <a:ext cx="2808312" cy="4286866"/>
          </a:xfrm>
        </p:spPr>
        <p:txBody>
          <a:bodyPr/>
          <a:lstStyle/>
          <a:p>
            <a:r>
              <a:rPr lang="en-GB" dirty="0"/>
              <a:t>Measurements of the rail</a:t>
            </a:r>
            <a:br>
              <a:rPr lang="en-GB" dirty="0"/>
            </a:br>
            <a:r>
              <a:rPr lang="en-GB" dirty="0"/>
              <a:t>longitudinal profile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Height measurement</a:t>
            </a:r>
            <a:br>
              <a:rPr lang="en-GB" dirty="0"/>
            </a:br>
            <a:r>
              <a:rPr lang="en-GB" dirty="0"/>
              <a:t>every 2 mm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Completed by additional</a:t>
            </a:r>
            <a:br>
              <a:rPr lang="en-GB" dirty="0"/>
            </a:br>
            <a:r>
              <a:rPr lang="en-GB" dirty="0"/>
              <a:t>visual inspections (welds)</a:t>
            </a:r>
            <a:br>
              <a:rPr lang="en-GB" dirty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5CCAB4-E9B9-473E-8049-0F1EA75F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8820" r="9258" b="3973"/>
          <a:stretch/>
        </p:blipFill>
        <p:spPr>
          <a:xfrm>
            <a:off x="3106367" y="1557586"/>
            <a:ext cx="9039892" cy="4644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373430-044C-40BC-8159-E308CE3EF215}"/>
              </a:ext>
            </a:extLst>
          </p:cNvPr>
          <p:cNvSpPr/>
          <p:nvPr/>
        </p:nvSpPr>
        <p:spPr>
          <a:xfrm>
            <a:off x="3106367" y="1557586"/>
            <a:ext cx="9039892" cy="22322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Ground Truth: Reference Data Measurements in Brunswick Harbour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36947" y="1879232"/>
            <a:ext cx="2808312" cy="4286866"/>
          </a:xfrm>
        </p:spPr>
        <p:txBody>
          <a:bodyPr/>
          <a:lstStyle/>
          <a:p>
            <a:r>
              <a:rPr lang="en-GB" dirty="0"/>
              <a:t>Measurements of the rail</a:t>
            </a:r>
            <a:br>
              <a:rPr lang="en-GB" dirty="0"/>
            </a:br>
            <a:r>
              <a:rPr lang="en-GB" dirty="0"/>
              <a:t>longitudinal profile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Height measurement</a:t>
            </a:r>
            <a:br>
              <a:rPr lang="en-GB" dirty="0"/>
            </a:br>
            <a:r>
              <a:rPr lang="en-GB" dirty="0"/>
              <a:t>every 2 mm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Completed by additional</a:t>
            </a:r>
            <a:br>
              <a:rPr lang="en-GB" dirty="0"/>
            </a:br>
            <a:r>
              <a:rPr lang="en-GB" dirty="0"/>
              <a:t>visual inspections (welds)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5CCAB4-E9B9-473E-8049-0F1EA75F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8820" r="9258" b="3973"/>
          <a:stretch/>
        </p:blipFill>
        <p:spPr>
          <a:xfrm>
            <a:off x="3106367" y="1557586"/>
            <a:ext cx="9039892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Case: Corrugation in Brunswick Harbour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E9479E-46CF-4545-BCDA-1003D4BC05D8}"/>
              </a:ext>
            </a:extLst>
          </p:cNvPr>
          <p:cNvSpPr txBox="1"/>
          <p:nvPr/>
        </p:nvSpPr>
        <p:spPr>
          <a:xfrm>
            <a:off x="408955" y="1845618"/>
            <a:ext cx="230425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Depicted track longitudinal profile: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Ensemble of corrugated and non-corrugated segments, divided by welds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Re-used rails from main lines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47871E-A5BC-49A9-8740-ECAC0C1FA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242" r="9258" b="3974"/>
          <a:stretch/>
        </p:blipFill>
        <p:spPr>
          <a:xfrm>
            <a:off x="2850326" y="1413570"/>
            <a:ext cx="929314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Analysis: Processing Sequence of Reference Data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907FB-5A72-4D8D-A32C-8D8C45D5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242" r="9258" b="5185"/>
          <a:stretch/>
        </p:blipFill>
        <p:spPr>
          <a:xfrm>
            <a:off x="2065149" y="1269554"/>
            <a:ext cx="10009102" cy="4968552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6C41F8C3-75E4-4A10-A009-9DDAB57392CD}"/>
              </a:ext>
            </a:extLst>
          </p:cNvPr>
          <p:cNvSpPr/>
          <p:nvPr/>
        </p:nvSpPr>
        <p:spPr>
          <a:xfrm>
            <a:off x="260523" y="1467617"/>
            <a:ext cx="1494954" cy="50405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Longitudinal profile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38A89BC-0556-442C-9163-DB1AF3FE6BEB}"/>
              </a:ext>
            </a:extLst>
          </p:cNvPr>
          <p:cNvSpPr/>
          <p:nvPr/>
        </p:nvSpPr>
        <p:spPr>
          <a:xfrm>
            <a:off x="1993136" y="2277666"/>
            <a:ext cx="10153128" cy="41044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F4D4790-F3CA-434F-B39A-BAA4B7DC9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89676" r="9258" b="5184"/>
          <a:stretch/>
        </p:blipFill>
        <p:spPr>
          <a:xfrm>
            <a:off x="2065149" y="2124924"/>
            <a:ext cx="10009102" cy="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1625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1015</Words>
  <Application>Microsoft Office PowerPoint</Application>
  <PresentationFormat>Custom</PresentationFormat>
  <Paragraphs>170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DLR-Präsentation 16:9 Englisch</vt:lpstr>
      <vt:lpstr>Detecting Corrugation Defects in Harbour Railway Networks Using Axle Box Acceleration Data </vt:lpstr>
      <vt:lpstr>State-of-the-art Condition Monitoring in Small and Mid-size Railway Networks and Condition Monitoring via Usage of Embedded Sensors</vt:lpstr>
      <vt:lpstr>State-of-the-art Condition Monitoring in Small and Mid-size Railway Networks and Condition Monitoring via Usage of Embedded Sensors</vt:lpstr>
      <vt:lpstr>The Railway Network: Brunswick Inland Harbour (Germany)</vt:lpstr>
      <vt:lpstr>The Use Case: Corrugation</vt:lpstr>
      <vt:lpstr>The Ground Truth: Reference Data Measurements in Brunswick Harbour</vt:lpstr>
      <vt:lpstr>The Ground Truth: Reference Data Measurements in Brunswick Harbour</vt:lpstr>
      <vt:lpstr>The Use Case: Corrugation in Brunswick Harbour</vt:lpstr>
      <vt:lpstr>Data Analysis: Processing Sequence of Reference Data</vt:lpstr>
      <vt:lpstr>Data Analysis: Processing Sequence of Reference Data</vt:lpstr>
      <vt:lpstr>Data Analysis: Processing Sequence of Reference Data</vt:lpstr>
      <vt:lpstr>Data Analysis: Processing Sequence of Reference Data</vt:lpstr>
      <vt:lpstr>Data Analysis: Processing Sequence of Axle-Box Acceleration (ABA) Data</vt:lpstr>
      <vt:lpstr>Data Analysis: Processing Sequence of Axle-Box Acceleration (ABA) Data</vt:lpstr>
      <vt:lpstr>Data Analysis: Processing Sequence of Axle-Box Acceleration (ABA) Data</vt:lpstr>
      <vt:lpstr>Data Analysis: Processing Sequence of Axle-Box Acceleration (ABA) Data</vt:lpstr>
      <vt:lpstr>Data Analysis: Processing Sequence of Axle-Box Acceleration (ABA) Data</vt:lpstr>
      <vt:lpstr>Data Analysis: Results</vt:lpstr>
      <vt:lpstr>Data Analysis: Results</vt:lpstr>
      <vt:lpstr>Data Analysis: Results</vt:lpstr>
      <vt:lpstr>Conclusion and Outlook</vt:lpstr>
      <vt:lpstr>Conclusion and Outlook</vt:lpstr>
      <vt:lpstr>Conclusion and Outlook</vt:lpstr>
      <vt:lpstr>Conclusion and Outlook</vt:lpstr>
      <vt:lpstr>Conclusion and Outlook</vt:lpstr>
      <vt:lpstr>Thank you for your attention!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corrugation defects in harbour railway networks using axle-box acceleration data</dc:title>
  <dc:creator>Heusel, Judith</dc:creator>
  <cp:lastModifiedBy>Karen Cambridge</cp:lastModifiedBy>
  <cp:revision>142</cp:revision>
  <dcterms:created xsi:type="dcterms:W3CDTF">2021-05-26T09:43:23Z</dcterms:created>
  <dcterms:modified xsi:type="dcterms:W3CDTF">2021-06-16T07:47:36Z</dcterms:modified>
</cp:coreProperties>
</file>